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xml" ContentType="application/vnd.openxmlformats-officedocument.presentationml.notesSlide+xml"/>
  <Override PartName="/ppt/tags/tag3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4.xml" ContentType="application/vnd.openxmlformats-officedocument.presentationml.tags+xml"/>
  <Override PartName="/ppt/notesSlides/notesSlide6.xml" ContentType="application/vnd.openxmlformats-officedocument.presentationml.notesSlide+xml"/>
  <Override PartName="/ppt/tags/tag35.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164"/>
  </p:notesMasterIdLst>
  <p:handoutMasterIdLst>
    <p:handoutMasterId r:id="rId165"/>
  </p:handoutMasterIdLst>
  <p:sldIdLst>
    <p:sldId id="264" r:id="rId2"/>
    <p:sldId id="266" r:id="rId3"/>
    <p:sldId id="285" r:id="rId4"/>
    <p:sldId id="267" r:id="rId5"/>
    <p:sldId id="283" r:id="rId6"/>
    <p:sldId id="284" r:id="rId7"/>
    <p:sldId id="279" r:id="rId8"/>
    <p:sldId id="282" r:id="rId9"/>
    <p:sldId id="269" r:id="rId10"/>
    <p:sldId id="270" r:id="rId11"/>
    <p:sldId id="271" r:id="rId12"/>
    <p:sldId id="272" r:id="rId13"/>
    <p:sldId id="273" r:id="rId14"/>
    <p:sldId id="274" r:id="rId15"/>
    <p:sldId id="275" r:id="rId16"/>
    <p:sldId id="276" r:id="rId17"/>
    <p:sldId id="277" r:id="rId18"/>
    <p:sldId id="347" r:id="rId19"/>
    <p:sldId id="351" r:id="rId20"/>
    <p:sldId id="353" r:id="rId21"/>
    <p:sldId id="356" r:id="rId22"/>
    <p:sldId id="366" r:id="rId23"/>
    <p:sldId id="369" r:id="rId24"/>
    <p:sldId id="370" r:id="rId25"/>
    <p:sldId id="371" r:id="rId26"/>
    <p:sldId id="373" r:id="rId27"/>
    <p:sldId id="374" r:id="rId28"/>
    <p:sldId id="376" r:id="rId29"/>
    <p:sldId id="377" r:id="rId30"/>
    <p:sldId id="378" r:id="rId31"/>
    <p:sldId id="382" r:id="rId32"/>
    <p:sldId id="383" r:id="rId33"/>
    <p:sldId id="388" r:id="rId34"/>
    <p:sldId id="389" r:id="rId35"/>
    <p:sldId id="390" r:id="rId36"/>
    <p:sldId id="392" r:id="rId37"/>
    <p:sldId id="393" r:id="rId38"/>
    <p:sldId id="394" r:id="rId39"/>
    <p:sldId id="397" r:id="rId40"/>
    <p:sldId id="403" r:id="rId41"/>
    <p:sldId id="404" r:id="rId42"/>
    <p:sldId id="405" r:id="rId43"/>
    <p:sldId id="410" r:id="rId44"/>
    <p:sldId id="411" r:id="rId45"/>
    <p:sldId id="412" r:id="rId46"/>
    <p:sldId id="413" r:id="rId47"/>
    <p:sldId id="414" r:id="rId48"/>
    <p:sldId id="415" r:id="rId49"/>
    <p:sldId id="417" r:id="rId50"/>
    <p:sldId id="418" r:id="rId51"/>
    <p:sldId id="419" r:id="rId52"/>
    <p:sldId id="420" r:id="rId53"/>
    <p:sldId id="426" r:id="rId54"/>
    <p:sldId id="427" r:id="rId55"/>
    <p:sldId id="430" r:id="rId56"/>
    <p:sldId id="431" r:id="rId57"/>
    <p:sldId id="437" r:id="rId58"/>
    <p:sldId id="438" r:id="rId59"/>
    <p:sldId id="449" r:id="rId60"/>
    <p:sldId id="451" r:id="rId61"/>
    <p:sldId id="453" r:id="rId62"/>
    <p:sldId id="459" r:id="rId63"/>
    <p:sldId id="464" r:id="rId64"/>
    <p:sldId id="465" r:id="rId65"/>
    <p:sldId id="466" r:id="rId66"/>
    <p:sldId id="469" r:id="rId67"/>
    <p:sldId id="470" r:id="rId68"/>
    <p:sldId id="471" r:id="rId69"/>
    <p:sldId id="472" r:id="rId70"/>
    <p:sldId id="473" r:id="rId71"/>
    <p:sldId id="482" r:id="rId72"/>
    <p:sldId id="484" r:id="rId73"/>
    <p:sldId id="486" r:id="rId74"/>
    <p:sldId id="487" r:id="rId75"/>
    <p:sldId id="488" r:id="rId76"/>
    <p:sldId id="489" r:id="rId77"/>
    <p:sldId id="490" r:id="rId78"/>
    <p:sldId id="496" r:id="rId79"/>
    <p:sldId id="497" r:id="rId80"/>
    <p:sldId id="519" r:id="rId81"/>
    <p:sldId id="520" r:id="rId82"/>
    <p:sldId id="522" r:id="rId83"/>
    <p:sldId id="523" r:id="rId84"/>
    <p:sldId id="524" r:id="rId85"/>
    <p:sldId id="525" r:id="rId86"/>
    <p:sldId id="526" r:id="rId87"/>
    <p:sldId id="527" r:id="rId88"/>
    <p:sldId id="528" r:id="rId89"/>
    <p:sldId id="529" r:id="rId90"/>
    <p:sldId id="530" r:id="rId91"/>
    <p:sldId id="531" r:id="rId92"/>
    <p:sldId id="532" r:id="rId93"/>
    <p:sldId id="533" r:id="rId94"/>
    <p:sldId id="534" r:id="rId95"/>
    <p:sldId id="539" r:id="rId96"/>
    <p:sldId id="540" r:id="rId97"/>
    <p:sldId id="543" r:id="rId98"/>
    <p:sldId id="565" r:id="rId99"/>
    <p:sldId id="566" r:id="rId100"/>
    <p:sldId id="567" r:id="rId101"/>
    <p:sldId id="568" r:id="rId102"/>
    <p:sldId id="569" r:id="rId103"/>
    <p:sldId id="571" r:id="rId104"/>
    <p:sldId id="572" r:id="rId105"/>
    <p:sldId id="573" r:id="rId106"/>
    <p:sldId id="574" r:id="rId107"/>
    <p:sldId id="575" r:id="rId108"/>
    <p:sldId id="576" r:id="rId109"/>
    <p:sldId id="577" r:id="rId110"/>
    <p:sldId id="579" r:id="rId111"/>
    <p:sldId id="580" r:id="rId112"/>
    <p:sldId id="583" r:id="rId113"/>
    <p:sldId id="584" r:id="rId114"/>
    <p:sldId id="585" r:id="rId115"/>
    <p:sldId id="286" r:id="rId116"/>
    <p:sldId id="287" r:id="rId117"/>
    <p:sldId id="288" r:id="rId118"/>
    <p:sldId id="289" r:id="rId119"/>
    <p:sldId id="290" r:id="rId120"/>
    <p:sldId id="291" r:id="rId121"/>
    <p:sldId id="292" r:id="rId122"/>
    <p:sldId id="293" r:id="rId123"/>
    <p:sldId id="294" r:id="rId124"/>
    <p:sldId id="295" r:id="rId125"/>
    <p:sldId id="296" r:id="rId126"/>
    <p:sldId id="297" r:id="rId127"/>
    <p:sldId id="298" r:id="rId128"/>
    <p:sldId id="300" r:id="rId129"/>
    <p:sldId id="302" r:id="rId130"/>
    <p:sldId id="304" r:id="rId131"/>
    <p:sldId id="308" r:id="rId132"/>
    <p:sldId id="309" r:id="rId133"/>
    <p:sldId id="311" r:id="rId134"/>
    <p:sldId id="312" r:id="rId135"/>
    <p:sldId id="313" r:id="rId136"/>
    <p:sldId id="314" r:id="rId137"/>
    <p:sldId id="315" r:id="rId138"/>
    <p:sldId id="319" r:id="rId139"/>
    <p:sldId id="320" r:id="rId140"/>
    <p:sldId id="321" r:id="rId141"/>
    <p:sldId id="322" r:id="rId142"/>
    <p:sldId id="323" r:id="rId143"/>
    <p:sldId id="324" r:id="rId144"/>
    <p:sldId id="325" r:id="rId145"/>
    <p:sldId id="326" r:id="rId146"/>
    <p:sldId id="327" r:id="rId147"/>
    <p:sldId id="328" r:id="rId148"/>
    <p:sldId id="329" r:id="rId149"/>
    <p:sldId id="330" r:id="rId150"/>
    <p:sldId id="332" r:id="rId151"/>
    <p:sldId id="333" r:id="rId152"/>
    <p:sldId id="334" r:id="rId153"/>
    <p:sldId id="335" r:id="rId154"/>
    <p:sldId id="336" r:id="rId155"/>
    <p:sldId id="337" r:id="rId156"/>
    <p:sldId id="338" r:id="rId157"/>
    <p:sldId id="339" r:id="rId158"/>
    <p:sldId id="340" r:id="rId159"/>
    <p:sldId id="341" r:id="rId160"/>
    <p:sldId id="342" r:id="rId161"/>
    <p:sldId id="344" r:id="rId162"/>
    <p:sldId id="345" r:id="rId163"/>
  </p:sldIdLst>
  <p:sldSz cx="9144000" cy="6858000" type="screen4x3"/>
  <p:notesSz cx="6648450" cy="9782175"/>
  <p:defaultTextStyle>
    <a:defPPr>
      <a:defRPr lang="fr-FR"/>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4590" autoAdjust="0"/>
  </p:normalViewPr>
  <p:slideViewPr>
    <p:cSldViewPr>
      <p:cViewPr varScale="1">
        <p:scale>
          <a:sx n="70" d="100"/>
          <a:sy n="70" d="100"/>
        </p:scale>
        <p:origin x="138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918"/>
    </p:cViewPr>
  </p:sorterViewPr>
  <p:notesViewPr>
    <p:cSldViewPr>
      <p:cViewPr>
        <p:scale>
          <a:sx n="100" d="100"/>
          <a:sy n="100" d="100"/>
        </p:scale>
        <p:origin x="-924" y="2430"/>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54275" name="Rectangle 3"/>
          <p:cNvSpPr>
            <a:spLocks noGrp="1" noChangeArrowheads="1"/>
          </p:cNvSpPr>
          <p:nvPr>
            <p:ph type="dt" sz="quarter"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54276" name="Rectangle 4"/>
          <p:cNvSpPr>
            <a:spLocks noGrp="1" noChangeArrowheads="1"/>
          </p:cNvSpPr>
          <p:nvPr>
            <p:ph type="ftr" sz="quarter" idx="2"/>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1200">
                <a:latin typeface="Arial" charset="0"/>
              </a:defRPr>
            </a:lvl1pPr>
          </a:lstStyle>
          <a:p>
            <a:pPr>
              <a:defRPr/>
            </a:pPr>
            <a:endParaRPr lang="fr-FR"/>
          </a:p>
        </p:txBody>
      </p:sp>
      <p:sp>
        <p:nvSpPr>
          <p:cNvPr id="54277" name="Rectangle 5"/>
          <p:cNvSpPr>
            <a:spLocks noGrp="1" noChangeArrowheads="1"/>
          </p:cNvSpPr>
          <p:nvPr>
            <p:ph type="sldNum" sz="quarter" idx="3"/>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1000">
                <a:latin typeface="Arial" charset="0"/>
              </a:defRPr>
            </a:lvl1pPr>
          </a:lstStyle>
          <a:p>
            <a:pPr>
              <a:defRPr/>
            </a:pPr>
            <a:fld id="{05A6847E-ECD8-4888-9A6C-CBE85B378C12}" type="slidenum">
              <a:rPr lang="fr-FR"/>
              <a:pPr>
                <a:defRPr/>
              </a:pPr>
              <a:t>‹N°›</a:t>
            </a:fld>
            <a:endParaRPr lang="fr-FR"/>
          </a:p>
        </p:txBody>
      </p:sp>
    </p:spTree>
    <p:extLst>
      <p:ext uri="{BB962C8B-B14F-4D97-AF65-F5344CB8AC3E}">
        <p14:creationId xmlns:p14="http://schemas.microsoft.com/office/powerpoint/2010/main" val="4194399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25603" name="Rectangle 3"/>
          <p:cNvSpPr>
            <a:spLocks noGrp="1" noChangeArrowheads="1"/>
          </p:cNvSpPr>
          <p:nvPr>
            <p:ph type="dt"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21508" name="Rectangle 4"/>
          <p:cNvSpPr>
            <a:spLocks noGrp="1" noRot="1" noChangeAspect="1" noChangeArrowheads="1" noTextEdit="1"/>
          </p:cNvSpPr>
          <p:nvPr>
            <p:ph type="sldImg" idx="2"/>
          </p:nvPr>
        </p:nvSpPr>
        <p:spPr bwMode="auto">
          <a:xfrm>
            <a:off x="876300" y="733425"/>
            <a:ext cx="4895850" cy="3670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p:cNvSpPr>
            <a:spLocks noGrp="1" noChangeArrowheads="1"/>
          </p:cNvSpPr>
          <p:nvPr>
            <p:ph type="body" sz="quarter" idx="3"/>
          </p:nvPr>
        </p:nvSpPr>
        <p:spPr bwMode="auto">
          <a:xfrm>
            <a:off x="379413" y="4646613"/>
            <a:ext cx="5851525" cy="4402137"/>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25606" name="Rectangle 6"/>
          <p:cNvSpPr>
            <a:spLocks noGrp="1" noChangeArrowheads="1"/>
          </p:cNvSpPr>
          <p:nvPr>
            <p:ph type="ftr" sz="quarter" idx="4"/>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800">
                <a:latin typeface="Arial" charset="0"/>
              </a:defRPr>
            </a:lvl1pPr>
          </a:lstStyle>
          <a:p>
            <a:pPr>
              <a:defRPr/>
            </a:pPr>
            <a:r>
              <a:rPr lang="fr-FR"/>
              <a:t>© HANDSHAKE - Philippe MASINA</a:t>
            </a:r>
          </a:p>
        </p:txBody>
      </p:sp>
      <p:sp>
        <p:nvSpPr>
          <p:cNvPr id="25607" name="Rectangle 7"/>
          <p:cNvSpPr>
            <a:spLocks noGrp="1" noChangeArrowheads="1"/>
          </p:cNvSpPr>
          <p:nvPr>
            <p:ph type="sldNum" sz="quarter" idx="5"/>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800">
                <a:latin typeface="Arial" charset="0"/>
              </a:defRPr>
            </a:lvl1pPr>
          </a:lstStyle>
          <a:p>
            <a:pPr>
              <a:defRPr/>
            </a:pPr>
            <a:r>
              <a:rPr lang="fr-FR"/>
              <a:t>I-</a:t>
            </a:r>
            <a:fld id="{88B410AF-14E7-4D87-8C8E-6E377E0C2388}" type="slidenum">
              <a:rPr lang="fr-FR"/>
              <a:pPr>
                <a:defRPr/>
              </a:pPr>
              <a:t>‹N°›</a:t>
            </a:fld>
            <a:endParaRPr lang="fr-FR"/>
          </a:p>
        </p:txBody>
      </p:sp>
    </p:spTree>
    <p:extLst>
      <p:ext uri="{BB962C8B-B14F-4D97-AF65-F5344CB8AC3E}">
        <p14:creationId xmlns:p14="http://schemas.microsoft.com/office/powerpoint/2010/main" val="330022458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0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0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0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0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0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custDataLst>
              <p:tags r:id="rId1"/>
            </p:custDataLst>
          </p:nvPr>
        </p:nvSpPr>
        <p:spPr>
          <a:noFill/>
        </p:spPr>
        <p:txBody>
          <a:bodyPr/>
          <a:lstStyle>
            <a:lvl1pPr>
              <a:defRPr sz="3000">
                <a:solidFill>
                  <a:schemeClr val="tx1"/>
                </a:solidFill>
                <a:latin typeface="Arial Narrow" panose="020B0606020202030204" pitchFamily="34" charset="0"/>
              </a:defRPr>
            </a:lvl1pPr>
            <a:lvl2pPr marL="742950" indent="-285750">
              <a:defRPr sz="3000">
                <a:solidFill>
                  <a:schemeClr val="tx1"/>
                </a:solidFill>
                <a:latin typeface="Arial Narrow" panose="020B0606020202030204" pitchFamily="34" charset="0"/>
              </a:defRPr>
            </a:lvl2pPr>
            <a:lvl3pPr marL="1143000" indent="-228600">
              <a:defRPr sz="3000">
                <a:solidFill>
                  <a:schemeClr val="tx1"/>
                </a:solidFill>
                <a:latin typeface="Arial Narrow" panose="020B0606020202030204" pitchFamily="34" charset="0"/>
              </a:defRPr>
            </a:lvl3pPr>
            <a:lvl4pPr marL="1600200" indent="-228600">
              <a:defRPr sz="3000">
                <a:solidFill>
                  <a:schemeClr val="tx1"/>
                </a:solidFill>
                <a:latin typeface="Arial Narrow" panose="020B0606020202030204" pitchFamily="34" charset="0"/>
              </a:defRPr>
            </a:lvl4pPr>
            <a:lvl5pPr marL="2057400" indent="-228600">
              <a:defRPr sz="3000">
                <a:solidFill>
                  <a:schemeClr val="tx1"/>
                </a:solidFill>
                <a:latin typeface="Arial Narrow" panose="020B0606020202030204" pitchFamily="34" charset="0"/>
              </a:defRPr>
            </a:lvl5pPr>
            <a:lvl6pPr marL="2514600" indent="-228600" eaLnBrk="0" fontAlgn="base" hangingPunct="0">
              <a:spcBef>
                <a:spcPct val="0"/>
              </a:spcBef>
              <a:spcAft>
                <a:spcPct val="0"/>
              </a:spcAft>
              <a:defRPr sz="3000">
                <a:solidFill>
                  <a:schemeClr val="tx1"/>
                </a:solidFill>
                <a:latin typeface="Arial Narrow" panose="020B0606020202030204" pitchFamily="34" charset="0"/>
              </a:defRPr>
            </a:lvl6pPr>
            <a:lvl7pPr marL="2971800" indent="-228600" eaLnBrk="0" fontAlgn="base" hangingPunct="0">
              <a:spcBef>
                <a:spcPct val="0"/>
              </a:spcBef>
              <a:spcAft>
                <a:spcPct val="0"/>
              </a:spcAft>
              <a:defRPr sz="3000">
                <a:solidFill>
                  <a:schemeClr val="tx1"/>
                </a:solidFill>
                <a:latin typeface="Arial Narrow" panose="020B0606020202030204" pitchFamily="34" charset="0"/>
              </a:defRPr>
            </a:lvl7pPr>
            <a:lvl8pPr marL="3429000" indent="-228600" eaLnBrk="0" fontAlgn="base" hangingPunct="0">
              <a:spcBef>
                <a:spcPct val="0"/>
              </a:spcBef>
              <a:spcAft>
                <a:spcPct val="0"/>
              </a:spcAft>
              <a:defRPr sz="3000">
                <a:solidFill>
                  <a:schemeClr val="tx1"/>
                </a:solidFill>
                <a:latin typeface="Arial Narrow" panose="020B0606020202030204" pitchFamily="34" charset="0"/>
              </a:defRPr>
            </a:lvl8pPr>
            <a:lvl9pPr marL="3886200" indent="-228600" eaLnBrk="0" fontAlgn="base" hangingPunct="0">
              <a:spcBef>
                <a:spcPct val="0"/>
              </a:spcBef>
              <a:spcAft>
                <a:spcPct val="0"/>
              </a:spcAft>
              <a:defRPr sz="3000">
                <a:solidFill>
                  <a:schemeClr val="tx1"/>
                </a:solidFill>
                <a:latin typeface="Arial Narrow" panose="020B0606020202030204" pitchFamily="34" charset="0"/>
              </a:defRPr>
            </a:lvl9pPr>
          </a:lstStyle>
          <a:p>
            <a:fld id="{F9D26606-1250-4D61-BCBF-563762160AAF}" type="slidenum">
              <a:rPr lang="en-US" altLang="fr-FR" sz="1200"/>
              <a:pPr/>
              <a:t>53</a:t>
            </a:fld>
            <a:endParaRPr lang="en-US" altLang="fr-FR" sz="1200"/>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pPr eaLnBrk="1" hangingPunct="1"/>
            <a:endParaRPr lang="en-US" altLang="fr-FR" smtClean="0"/>
          </a:p>
        </p:txBody>
      </p:sp>
    </p:spTree>
    <p:extLst>
      <p:ext uri="{BB962C8B-B14F-4D97-AF65-F5344CB8AC3E}">
        <p14:creationId xmlns:p14="http://schemas.microsoft.com/office/powerpoint/2010/main" val="416064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custDataLst>
              <p:tags r:id="rId1"/>
            </p:custDataLst>
          </p:nvPr>
        </p:nvSpPr>
        <p:spPr>
          <a:noFill/>
        </p:spPr>
        <p:txBody>
          <a:bodyPr/>
          <a:lstStyle>
            <a:lvl1pPr>
              <a:defRPr sz="3000">
                <a:solidFill>
                  <a:schemeClr val="tx1"/>
                </a:solidFill>
                <a:latin typeface="Arial Narrow" panose="020B0606020202030204" pitchFamily="34" charset="0"/>
              </a:defRPr>
            </a:lvl1pPr>
            <a:lvl2pPr marL="742950" indent="-285750">
              <a:defRPr sz="3000">
                <a:solidFill>
                  <a:schemeClr val="tx1"/>
                </a:solidFill>
                <a:latin typeface="Arial Narrow" panose="020B0606020202030204" pitchFamily="34" charset="0"/>
              </a:defRPr>
            </a:lvl2pPr>
            <a:lvl3pPr marL="1143000" indent="-228600">
              <a:defRPr sz="3000">
                <a:solidFill>
                  <a:schemeClr val="tx1"/>
                </a:solidFill>
                <a:latin typeface="Arial Narrow" panose="020B0606020202030204" pitchFamily="34" charset="0"/>
              </a:defRPr>
            </a:lvl3pPr>
            <a:lvl4pPr marL="1600200" indent="-228600">
              <a:defRPr sz="3000">
                <a:solidFill>
                  <a:schemeClr val="tx1"/>
                </a:solidFill>
                <a:latin typeface="Arial Narrow" panose="020B0606020202030204" pitchFamily="34" charset="0"/>
              </a:defRPr>
            </a:lvl4pPr>
            <a:lvl5pPr marL="2057400" indent="-228600">
              <a:defRPr sz="3000">
                <a:solidFill>
                  <a:schemeClr val="tx1"/>
                </a:solidFill>
                <a:latin typeface="Arial Narrow" panose="020B0606020202030204" pitchFamily="34" charset="0"/>
              </a:defRPr>
            </a:lvl5pPr>
            <a:lvl6pPr marL="2514600" indent="-228600" eaLnBrk="0" fontAlgn="base" hangingPunct="0">
              <a:spcBef>
                <a:spcPct val="0"/>
              </a:spcBef>
              <a:spcAft>
                <a:spcPct val="0"/>
              </a:spcAft>
              <a:defRPr sz="3000">
                <a:solidFill>
                  <a:schemeClr val="tx1"/>
                </a:solidFill>
                <a:latin typeface="Arial Narrow" panose="020B0606020202030204" pitchFamily="34" charset="0"/>
              </a:defRPr>
            </a:lvl6pPr>
            <a:lvl7pPr marL="2971800" indent="-228600" eaLnBrk="0" fontAlgn="base" hangingPunct="0">
              <a:spcBef>
                <a:spcPct val="0"/>
              </a:spcBef>
              <a:spcAft>
                <a:spcPct val="0"/>
              </a:spcAft>
              <a:defRPr sz="3000">
                <a:solidFill>
                  <a:schemeClr val="tx1"/>
                </a:solidFill>
                <a:latin typeface="Arial Narrow" panose="020B0606020202030204" pitchFamily="34" charset="0"/>
              </a:defRPr>
            </a:lvl7pPr>
            <a:lvl8pPr marL="3429000" indent="-228600" eaLnBrk="0" fontAlgn="base" hangingPunct="0">
              <a:spcBef>
                <a:spcPct val="0"/>
              </a:spcBef>
              <a:spcAft>
                <a:spcPct val="0"/>
              </a:spcAft>
              <a:defRPr sz="3000">
                <a:solidFill>
                  <a:schemeClr val="tx1"/>
                </a:solidFill>
                <a:latin typeface="Arial Narrow" panose="020B0606020202030204" pitchFamily="34" charset="0"/>
              </a:defRPr>
            </a:lvl8pPr>
            <a:lvl9pPr marL="3886200" indent="-228600" eaLnBrk="0" fontAlgn="base" hangingPunct="0">
              <a:spcBef>
                <a:spcPct val="0"/>
              </a:spcBef>
              <a:spcAft>
                <a:spcPct val="0"/>
              </a:spcAft>
              <a:defRPr sz="3000">
                <a:solidFill>
                  <a:schemeClr val="tx1"/>
                </a:solidFill>
                <a:latin typeface="Arial Narrow" panose="020B0606020202030204" pitchFamily="34" charset="0"/>
              </a:defRPr>
            </a:lvl9pPr>
          </a:lstStyle>
          <a:p>
            <a:fld id="{DC8AF9D6-CE6D-4860-B700-4C7AD154CFAC}" type="slidenum">
              <a:rPr lang="en-US" altLang="fr-FR" sz="1200"/>
              <a:pPr/>
              <a:t>54</a:t>
            </a:fld>
            <a:endParaRPr lang="en-US" altLang="fr-FR" sz="1200"/>
          </a:p>
        </p:txBody>
      </p:sp>
      <p:sp>
        <p:nvSpPr>
          <p:cNvPr id="11267" name="Rectangle 2"/>
          <p:cNvSpPr>
            <a:spLocks noGrp="1" noRot="1" noChangeAspect="1" noChangeArrowheads="1" noTextEdit="1"/>
          </p:cNvSpPr>
          <p:nvPr>
            <p:ph type="sldImg"/>
          </p:nvPr>
        </p:nvSpPr>
        <p:spPr>
          <a:xfrm>
            <a:off x="877888" y="733425"/>
            <a:ext cx="4892675" cy="3670300"/>
          </a:xfrm>
          <a:ln/>
        </p:spPr>
      </p:sp>
      <p:sp>
        <p:nvSpPr>
          <p:cNvPr id="11268" name="Rectangle 3"/>
          <p:cNvSpPr>
            <a:spLocks noGrp="1" noChangeArrowheads="1"/>
          </p:cNvSpPr>
          <p:nvPr>
            <p:ph type="body" idx="1"/>
          </p:nvPr>
        </p:nvSpPr>
        <p:spPr>
          <a:noFill/>
        </p:spPr>
        <p:txBody>
          <a:bodyPr/>
          <a:lstStyle/>
          <a:p>
            <a:pPr eaLnBrk="1" hangingPunct="1"/>
            <a:endParaRPr lang="en-US" altLang="fr-FR" smtClean="0"/>
          </a:p>
        </p:txBody>
      </p:sp>
    </p:spTree>
    <p:extLst>
      <p:ext uri="{BB962C8B-B14F-4D97-AF65-F5344CB8AC3E}">
        <p14:creationId xmlns:p14="http://schemas.microsoft.com/office/powerpoint/2010/main" val="3756936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6"/>
          <p:cNvSpPr>
            <a:spLocks noGrp="1" noChangeArrowheads="1"/>
          </p:cNvSpPr>
          <p:nvPr>
            <p:ph type="ftr" sz="quarter" idx="4"/>
          </p:nvPr>
        </p:nvSpPr>
        <p:spPr>
          <a:noFill/>
        </p:spPr>
        <p:txBody>
          <a:bodyPr/>
          <a:lstStyle>
            <a:lvl1pPr defTabSz="912813" eaLnBrk="0" hangingPunct="0">
              <a:defRPr sz="2400">
                <a:solidFill>
                  <a:schemeClr val="tx1"/>
                </a:solidFill>
                <a:latin typeface="Arial" panose="020B0604020202020204" pitchFamily="34" charset="0"/>
              </a:defRPr>
            </a:lvl1pPr>
            <a:lvl2pPr marL="742950" indent="-285750" defTabSz="912813" eaLnBrk="0" hangingPunct="0">
              <a:defRPr sz="2400">
                <a:solidFill>
                  <a:schemeClr val="tx1"/>
                </a:solidFill>
                <a:latin typeface="Arial" panose="020B0604020202020204" pitchFamily="34" charset="0"/>
              </a:defRPr>
            </a:lvl2pPr>
            <a:lvl3pPr marL="1143000" indent="-228600" defTabSz="912813" eaLnBrk="0" hangingPunct="0">
              <a:defRPr sz="2400">
                <a:solidFill>
                  <a:schemeClr val="tx1"/>
                </a:solidFill>
                <a:latin typeface="Arial" panose="020B0604020202020204" pitchFamily="34" charset="0"/>
              </a:defRPr>
            </a:lvl3pPr>
            <a:lvl4pPr marL="1600200" indent="-228600" defTabSz="912813" eaLnBrk="0" hangingPunct="0">
              <a:defRPr sz="2400">
                <a:solidFill>
                  <a:schemeClr val="tx1"/>
                </a:solidFill>
                <a:latin typeface="Arial" panose="020B0604020202020204" pitchFamily="34" charset="0"/>
              </a:defRPr>
            </a:lvl4pPr>
            <a:lvl5pPr marL="2057400" indent="-228600" defTabSz="912813" eaLnBrk="0" hangingPunct="0">
              <a:defRPr sz="2400">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fr-FR" altLang="fr-FR" sz="800" smtClean="0"/>
              <a:t>© HANDSHAKE - Philippe MASINA</a:t>
            </a:r>
          </a:p>
        </p:txBody>
      </p:sp>
      <p:sp>
        <p:nvSpPr>
          <p:cNvPr id="21507" name="Rectangle 7"/>
          <p:cNvSpPr>
            <a:spLocks noGrp="1" noChangeArrowheads="1"/>
          </p:cNvSpPr>
          <p:nvPr>
            <p:ph type="sldNum" sz="quarter" idx="5"/>
          </p:nvPr>
        </p:nvSpPr>
        <p:spPr>
          <a:noFill/>
        </p:spPr>
        <p:txBody>
          <a:bodyPr/>
          <a:lstStyle>
            <a:lvl1pPr defTabSz="912813" eaLnBrk="0" hangingPunct="0">
              <a:defRPr sz="2400">
                <a:solidFill>
                  <a:schemeClr val="tx1"/>
                </a:solidFill>
                <a:latin typeface="Arial" panose="020B0604020202020204" pitchFamily="34" charset="0"/>
              </a:defRPr>
            </a:lvl1pPr>
            <a:lvl2pPr marL="742950" indent="-285750" defTabSz="912813" eaLnBrk="0" hangingPunct="0">
              <a:defRPr sz="2400">
                <a:solidFill>
                  <a:schemeClr val="tx1"/>
                </a:solidFill>
                <a:latin typeface="Arial" panose="020B0604020202020204" pitchFamily="34" charset="0"/>
              </a:defRPr>
            </a:lvl2pPr>
            <a:lvl3pPr marL="1143000" indent="-228600" defTabSz="912813" eaLnBrk="0" hangingPunct="0">
              <a:defRPr sz="2400">
                <a:solidFill>
                  <a:schemeClr val="tx1"/>
                </a:solidFill>
                <a:latin typeface="Arial" panose="020B0604020202020204" pitchFamily="34" charset="0"/>
              </a:defRPr>
            </a:lvl3pPr>
            <a:lvl4pPr marL="1600200" indent="-228600" defTabSz="912813" eaLnBrk="0" hangingPunct="0">
              <a:defRPr sz="2400">
                <a:solidFill>
                  <a:schemeClr val="tx1"/>
                </a:solidFill>
                <a:latin typeface="Arial" panose="020B0604020202020204" pitchFamily="34" charset="0"/>
              </a:defRPr>
            </a:lvl4pPr>
            <a:lvl5pPr marL="2057400" indent="-228600" defTabSz="912813" eaLnBrk="0" hangingPunct="0">
              <a:defRPr sz="2400">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fr-FR" altLang="fr-FR" sz="800"/>
              <a:t>I-</a:t>
            </a:r>
            <a:fld id="{5C37DEC5-F0E7-45E3-9A48-F3AACEF1E265}" type="slidenum">
              <a:rPr lang="fr-FR" altLang="fr-FR" sz="800"/>
              <a:pPr eaLnBrk="1" hangingPunct="1"/>
              <a:t>73</a:t>
            </a:fld>
            <a:endParaRPr lang="fr-FR" altLang="fr-FR" sz="800"/>
          </a:p>
        </p:txBody>
      </p:sp>
      <p:sp>
        <p:nvSpPr>
          <p:cNvPr id="21508" name="Rectangle 2"/>
          <p:cNvSpPr>
            <a:spLocks noGrp="1" noRot="1" noChangeAspect="1" noChangeArrowheads="1" noTextEdit="1"/>
          </p:cNvSpPr>
          <p:nvPr>
            <p:ph type="sldImg"/>
          </p:nvPr>
        </p:nvSpPr>
        <p:spPr>
          <a:xfrm>
            <a:off x="1531938" y="93663"/>
            <a:ext cx="5176837" cy="3883025"/>
          </a:xfrm>
          <a:ln/>
        </p:spPr>
      </p:sp>
      <p:sp>
        <p:nvSpPr>
          <p:cNvPr id="21509" name="Rectangle 3"/>
          <p:cNvSpPr>
            <a:spLocks noGrp="1" noChangeArrowheads="1"/>
          </p:cNvSpPr>
          <p:nvPr>
            <p:ph type="body" idx="1"/>
          </p:nvPr>
        </p:nvSpPr>
        <p:spPr>
          <a:xfrm>
            <a:off x="220663" y="4086225"/>
            <a:ext cx="6232525" cy="5299075"/>
          </a:xfrm>
          <a:noFill/>
        </p:spPr>
        <p:txBody>
          <a:bodyPr/>
          <a:lstStyle/>
          <a:p>
            <a:pPr eaLnBrk="1" hangingPunct="1"/>
            <a:r>
              <a:rPr lang="en-US" altLang="fr-FR" smtClean="0">
                <a:cs typeface="Times New Roman" panose="02020603050405020304" pitchFamily="18" charset="0"/>
              </a:rPr>
              <a:t>I try to get to the first hands-on by lunch, and be well into Chapter 3 by the end of the first day. </a:t>
            </a:r>
          </a:p>
          <a:p>
            <a:pPr eaLnBrk="1" hangingPunct="1"/>
            <a:r>
              <a:rPr lang="en-US" altLang="fr-FR" smtClean="0">
                <a:cs typeface="Times New Roman" panose="02020603050405020304" pitchFamily="18" charset="0"/>
              </a:rPr>
              <a:t>Cover this chapter quickly and do not dwell too much on philosophy. Most of the class is usually only concerned with programming! But it is important to have a solid understanding of what terms such as an object mean, and to aspire to be more than just a programmer.</a:t>
            </a:r>
          </a:p>
          <a:p>
            <a:pPr eaLnBrk="1" hangingPunct="1"/>
            <a:r>
              <a:rPr lang="en-US" altLang="fr-FR" smtClean="0"/>
              <a:t> </a:t>
            </a:r>
          </a:p>
          <a:p>
            <a:pPr eaLnBrk="1" hangingPunct="1"/>
            <a:r>
              <a:rPr lang="en-US" altLang="fr-FR" smtClean="0">
                <a:cs typeface="Times New Roman" panose="02020603050405020304" pitchFamily="18" charset="0"/>
              </a:rPr>
              <a:t>Note that we changed the chapter title from "Introduction to OOP" to just OOP (to save ink).</a:t>
            </a:r>
          </a:p>
          <a:p>
            <a:pPr eaLnBrk="1" hangingPunct="1"/>
            <a:endParaRPr lang="en-US" altLang="fr-FR" smtClean="0"/>
          </a:p>
        </p:txBody>
      </p:sp>
    </p:spTree>
    <p:extLst>
      <p:ext uri="{BB962C8B-B14F-4D97-AF65-F5344CB8AC3E}">
        <p14:creationId xmlns:p14="http://schemas.microsoft.com/office/powerpoint/2010/main" val="369988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
          <p:cNvSpPr>
            <a:spLocks noGrp="1" noChangeArrowheads="1"/>
          </p:cNvSpPr>
          <p:nvPr>
            <p:ph type="ftr" sz="quarter" idx="4"/>
          </p:nvPr>
        </p:nvSpPr>
        <p:spPr>
          <a:noFill/>
        </p:spPr>
        <p:txBody>
          <a:bodyPr/>
          <a:lstStyle>
            <a:lvl1pPr defTabSz="912813" eaLnBrk="0" hangingPunct="0">
              <a:defRPr sz="2400">
                <a:solidFill>
                  <a:schemeClr val="tx1"/>
                </a:solidFill>
                <a:latin typeface="Arial" panose="020B0604020202020204" pitchFamily="34" charset="0"/>
              </a:defRPr>
            </a:lvl1pPr>
            <a:lvl2pPr marL="742950" indent="-285750" defTabSz="912813" eaLnBrk="0" hangingPunct="0">
              <a:defRPr sz="2400">
                <a:solidFill>
                  <a:schemeClr val="tx1"/>
                </a:solidFill>
                <a:latin typeface="Arial" panose="020B0604020202020204" pitchFamily="34" charset="0"/>
              </a:defRPr>
            </a:lvl2pPr>
            <a:lvl3pPr marL="1143000" indent="-228600" defTabSz="912813" eaLnBrk="0" hangingPunct="0">
              <a:defRPr sz="2400">
                <a:solidFill>
                  <a:schemeClr val="tx1"/>
                </a:solidFill>
                <a:latin typeface="Arial" panose="020B0604020202020204" pitchFamily="34" charset="0"/>
              </a:defRPr>
            </a:lvl3pPr>
            <a:lvl4pPr marL="1600200" indent="-228600" defTabSz="912813" eaLnBrk="0" hangingPunct="0">
              <a:defRPr sz="2400">
                <a:solidFill>
                  <a:schemeClr val="tx1"/>
                </a:solidFill>
                <a:latin typeface="Arial" panose="020B0604020202020204" pitchFamily="34" charset="0"/>
              </a:defRPr>
            </a:lvl4pPr>
            <a:lvl5pPr marL="2057400" indent="-228600" defTabSz="912813" eaLnBrk="0" hangingPunct="0">
              <a:defRPr sz="2400">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fr-FR" altLang="fr-FR" sz="800" smtClean="0"/>
              <a:t>© HANDSHAKE - Philippe MASINA</a:t>
            </a:r>
          </a:p>
        </p:txBody>
      </p:sp>
      <p:sp>
        <p:nvSpPr>
          <p:cNvPr id="22531" name="Rectangle 7"/>
          <p:cNvSpPr>
            <a:spLocks noGrp="1" noChangeArrowheads="1"/>
          </p:cNvSpPr>
          <p:nvPr>
            <p:ph type="sldNum" sz="quarter" idx="5"/>
          </p:nvPr>
        </p:nvSpPr>
        <p:spPr>
          <a:noFill/>
        </p:spPr>
        <p:txBody>
          <a:bodyPr/>
          <a:lstStyle>
            <a:lvl1pPr defTabSz="912813" eaLnBrk="0" hangingPunct="0">
              <a:defRPr sz="2400">
                <a:solidFill>
                  <a:schemeClr val="tx1"/>
                </a:solidFill>
                <a:latin typeface="Arial" panose="020B0604020202020204" pitchFamily="34" charset="0"/>
              </a:defRPr>
            </a:lvl1pPr>
            <a:lvl2pPr marL="742950" indent="-285750" defTabSz="912813" eaLnBrk="0" hangingPunct="0">
              <a:defRPr sz="2400">
                <a:solidFill>
                  <a:schemeClr val="tx1"/>
                </a:solidFill>
                <a:latin typeface="Arial" panose="020B0604020202020204" pitchFamily="34" charset="0"/>
              </a:defRPr>
            </a:lvl2pPr>
            <a:lvl3pPr marL="1143000" indent="-228600" defTabSz="912813" eaLnBrk="0" hangingPunct="0">
              <a:defRPr sz="2400">
                <a:solidFill>
                  <a:schemeClr val="tx1"/>
                </a:solidFill>
                <a:latin typeface="Arial" panose="020B0604020202020204" pitchFamily="34" charset="0"/>
              </a:defRPr>
            </a:lvl3pPr>
            <a:lvl4pPr marL="1600200" indent="-228600" defTabSz="912813" eaLnBrk="0" hangingPunct="0">
              <a:defRPr sz="2400">
                <a:solidFill>
                  <a:schemeClr val="tx1"/>
                </a:solidFill>
                <a:latin typeface="Arial" panose="020B0604020202020204" pitchFamily="34" charset="0"/>
              </a:defRPr>
            </a:lvl4pPr>
            <a:lvl5pPr marL="2057400" indent="-228600" defTabSz="912813" eaLnBrk="0" hangingPunct="0">
              <a:defRPr sz="2400">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fr-FR" altLang="fr-FR" sz="800"/>
              <a:t>I-</a:t>
            </a:r>
            <a:fld id="{A7682F3E-69A5-4B4B-9DB1-D10470C0AD80}" type="slidenum">
              <a:rPr lang="fr-FR" altLang="fr-FR" sz="800"/>
              <a:pPr eaLnBrk="1" hangingPunct="1"/>
              <a:t>74</a:t>
            </a:fld>
            <a:endParaRPr lang="fr-FR" altLang="fr-FR" sz="800"/>
          </a:p>
        </p:txBody>
      </p:sp>
      <p:sp>
        <p:nvSpPr>
          <p:cNvPr id="22532" name="Rectangle 2"/>
          <p:cNvSpPr>
            <a:spLocks noGrp="1" noRot="1" noChangeAspect="1" noChangeArrowheads="1" noTextEdit="1"/>
          </p:cNvSpPr>
          <p:nvPr>
            <p:ph type="sldImg"/>
          </p:nvPr>
        </p:nvSpPr>
        <p:spPr>
          <a:xfrm>
            <a:off x="1531938" y="93663"/>
            <a:ext cx="5176837" cy="3883025"/>
          </a:xfrm>
          <a:ln/>
        </p:spPr>
      </p:sp>
      <p:sp>
        <p:nvSpPr>
          <p:cNvPr id="22533" name="Rectangle 3"/>
          <p:cNvSpPr>
            <a:spLocks noGrp="1" noChangeArrowheads="1"/>
          </p:cNvSpPr>
          <p:nvPr>
            <p:ph type="body" idx="1"/>
          </p:nvPr>
        </p:nvSpPr>
        <p:spPr>
          <a:xfrm>
            <a:off x="220663" y="4086225"/>
            <a:ext cx="6232525" cy="5299075"/>
          </a:xfrm>
          <a:noFill/>
        </p:spPr>
        <p:txBody>
          <a:bodyPr/>
          <a:lstStyle/>
          <a:p>
            <a:pPr eaLnBrk="1" hangingPunct="1"/>
            <a:r>
              <a:rPr lang="en-US" altLang="fr-FR" smtClean="0">
                <a:cs typeface="Times New Roman" panose="02020603050405020304" pitchFamily="18" charset="0"/>
              </a:rPr>
              <a:t>I try to get to the first hands-on by lunch, and be well into Chapter 3 by the end of the first day. </a:t>
            </a:r>
          </a:p>
          <a:p>
            <a:pPr eaLnBrk="1" hangingPunct="1"/>
            <a:r>
              <a:rPr lang="en-US" altLang="fr-FR" smtClean="0">
                <a:cs typeface="Times New Roman" panose="02020603050405020304" pitchFamily="18" charset="0"/>
              </a:rPr>
              <a:t>Cover this chapter quickly and do not dwell too much on philosophy. Most of the class is usually only concerned with programming! But it is important to have a solid understanding of what terms such as an object mean, and to aspire to be more than just a programmer.</a:t>
            </a:r>
          </a:p>
          <a:p>
            <a:pPr eaLnBrk="1" hangingPunct="1"/>
            <a:r>
              <a:rPr lang="en-US" altLang="fr-FR" smtClean="0"/>
              <a:t> </a:t>
            </a:r>
          </a:p>
          <a:p>
            <a:pPr eaLnBrk="1" hangingPunct="1"/>
            <a:r>
              <a:rPr lang="en-US" altLang="fr-FR" smtClean="0">
                <a:cs typeface="Times New Roman" panose="02020603050405020304" pitchFamily="18" charset="0"/>
              </a:rPr>
              <a:t>Note that we changed the chapter title from "Introduction to OOP" to just OOP (to save ink).</a:t>
            </a:r>
          </a:p>
          <a:p>
            <a:pPr eaLnBrk="1" hangingPunct="1"/>
            <a:endParaRPr lang="en-US" altLang="fr-FR" smtClean="0"/>
          </a:p>
        </p:txBody>
      </p:sp>
    </p:spTree>
    <p:extLst>
      <p:ext uri="{BB962C8B-B14F-4D97-AF65-F5344CB8AC3E}">
        <p14:creationId xmlns:p14="http://schemas.microsoft.com/office/powerpoint/2010/main" val="1705352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8"/>
          <p:cNvSpPr>
            <a:spLocks noGrp="1" noChangeArrowheads="1"/>
          </p:cNvSpPr>
          <p:nvPr>
            <p:ph type="sldNum" sz="quarter"/>
          </p:nvPr>
        </p:nvSpPr>
        <p:spPr>
          <a:noFill/>
        </p:spPr>
        <p:txBody>
          <a:bodyPr/>
          <a:lstStyle>
            <a:lvl1pPr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marL="742950" indent="-28575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marL="11430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marL="16002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marL="20574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eaLnBrk="1" hangingPunct="1">
              <a:spcBef>
                <a:spcPct val="0"/>
              </a:spcBef>
            </a:pPr>
            <a:fld id="{594EF102-A5C4-4DEF-B528-41B96E37B43C}" type="slidenum">
              <a:rPr lang="en-GB" altLang="fr-FR" smtClean="0"/>
              <a:pPr eaLnBrk="1" hangingPunct="1">
                <a:spcBef>
                  <a:spcPct val="0"/>
                </a:spcBef>
              </a:pPr>
              <a:t>83</a:t>
            </a:fld>
            <a:endParaRPr lang="en-GB" altLang="fr-FR" smtClean="0"/>
          </a:p>
        </p:txBody>
      </p:sp>
      <p:sp>
        <p:nvSpPr>
          <p:cNvPr id="28675" name="Text Box 1"/>
          <p:cNvSpPr txBox="1">
            <a:spLocks noChangeArrowheads="1"/>
          </p:cNvSpPr>
          <p:nvPr/>
        </p:nvSpPr>
        <p:spPr bwMode="auto">
          <a:xfrm>
            <a:off x="1108075" y="733663"/>
            <a:ext cx="4432300" cy="366831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rgbClr val="000000"/>
                </a:solidFill>
                <a:latin typeface="Times New Roman" pitchFamily="16" charset="0"/>
              </a:defRPr>
            </a:lvl1pPr>
            <a:lvl2pPr marL="742950" indent="-285750" eaLnBrk="0" hangingPunct="0">
              <a:spcBef>
                <a:spcPct val="30000"/>
              </a:spcBef>
              <a:defRPr sz="1200">
                <a:solidFill>
                  <a:srgbClr val="000000"/>
                </a:solidFill>
                <a:latin typeface="Times New Roman" pitchFamily="16" charset="0"/>
              </a:defRPr>
            </a:lvl2pPr>
            <a:lvl3pPr marL="1143000" indent="-228600" eaLnBrk="0" hangingPunct="0">
              <a:spcBef>
                <a:spcPct val="30000"/>
              </a:spcBef>
              <a:defRPr sz="1200">
                <a:solidFill>
                  <a:srgbClr val="000000"/>
                </a:solidFill>
                <a:latin typeface="Times New Roman" pitchFamily="16" charset="0"/>
              </a:defRPr>
            </a:lvl3pPr>
            <a:lvl4pPr marL="1600200" indent="-228600" eaLnBrk="0" hangingPunct="0">
              <a:spcBef>
                <a:spcPct val="30000"/>
              </a:spcBef>
              <a:defRPr sz="1200">
                <a:solidFill>
                  <a:srgbClr val="000000"/>
                </a:solidFill>
                <a:latin typeface="Times New Roman" pitchFamily="16" charset="0"/>
              </a:defRPr>
            </a:lvl4pPr>
            <a:lvl5pPr marL="2057400" indent="-228600" eaLnBrk="0" hangingPunct="0">
              <a:spcBef>
                <a:spcPct val="30000"/>
              </a:spcBef>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9pPr>
          </a:lstStyle>
          <a:p>
            <a:pPr eaLnBrk="1" hangingPunct="1">
              <a:spcBef>
                <a:spcPct val="0"/>
              </a:spcBef>
            </a:pPr>
            <a:endParaRPr lang="fr-FR" altLang="fr-FR" sz="2400">
              <a:solidFill>
                <a:schemeClr val="bg1"/>
              </a:solidFill>
            </a:endParaRPr>
          </a:p>
        </p:txBody>
      </p:sp>
      <p:sp>
        <p:nvSpPr>
          <p:cNvPr id="28676" name="Rectangle 2"/>
          <p:cNvSpPr>
            <a:spLocks noGrp="1" noChangeArrowheads="1"/>
          </p:cNvSpPr>
          <p:nvPr>
            <p:ph type="body"/>
          </p:nvPr>
        </p:nvSpPr>
        <p:spPr>
          <a:xfrm>
            <a:off x="886461" y="4646533"/>
            <a:ext cx="4873991" cy="4401979"/>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tLang="fr-FR" smtClean="0"/>
          </a:p>
        </p:txBody>
      </p:sp>
    </p:spTree>
    <p:extLst>
      <p:ext uri="{BB962C8B-B14F-4D97-AF65-F5344CB8AC3E}">
        <p14:creationId xmlns:p14="http://schemas.microsoft.com/office/powerpoint/2010/main" val="4205712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smtClean="0">
                <a:solidFill>
                  <a:srgbClr val="000000"/>
                </a:solidFill>
                <a:latin typeface="Arial"/>
              </a:rPr>
              <a:t>&lt;*s*o*u*r*c*e*&gt;*9*7*7*b*1*-*8*-*4*&lt;*/*s*o*u*r*c*e*&gt;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2104923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smtClean="0">
                <a:solidFill>
                  <a:srgbClr val="000000"/>
                </a:solidFill>
                <a:latin typeface="Arial"/>
              </a:rPr>
              <a:t>&lt;*s*o*u*r*c*e*&gt;*9*7*7*b*1*-*8*-*5*&lt;*/*s*o*u*r*c*e*&gt;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3007167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extLst>
      <p:ext uri="{BB962C8B-B14F-4D97-AF65-F5344CB8AC3E}">
        <p14:creationId xmlns:p14="http://schemas.microsoft.com/office/powerpoint/2010/main" val="211891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2463" y="457200"/>
            <a:ext cx="1943100" cy="56388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1173163" y="457200"/>
            <a:ext cx="5676900" cy="56388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716717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685908" y="535670"/>
            <a:ext cx="7770756" cy="1289892"/>
          </a:xfrm>
        </p:spPr>
        <p:txBody>
          <a:bodyPr/>
          <a:lstStyle/>
          <a:p>
            <a:r>
              <a:rPr lang="fr-FR" smtClean="0"/>
              <a:t>Modifiez le style du titre</a:t>
            </a:r>
            <a:endParaRPr lang="fr-FR"/>
          </a:p>
        </p:txBody>
      </p:sp>
      <p:sp>
        <p:nvSpPr>
          <p:cNvPr id="3" name="Rectangle 3"/>
          <p:cNvSpPr>
            <a:spLocks noGrp="1" noChangeArrowheads="1"/>
          </p:cNvSpPr>
          <p:nvPr>
            <p:ph type="dt" idx="10"/>
          </p:nvPr>
        </p:nvSpPr>
        <p:spPr>
          <a:xfrm>
            <a:off x="685907" y="6246622"/>
            <a:ext cx="1903392" cy="455676"/>
          </a:xfrm>
          <a:prstGeom prst="rect">
            <a:avLst/>
          </a:prstGeom>
          <a:ln/>
        </p:spPr>
        <p:txBody>
          <a:bodyPr lIns="82287" tIns="41143" rIns="82287" bIns="41143"/>
          <a:lstStyle>
            <a:lvl1pPr>
              <a:defRPr/>
            </a:lvl1pPr>
          </a:lstStyle>
          <a:p>
            <a:pPr>
              <a:defRPr/>
            </a:pPr>
            <a:endParaRPr lang="en-GB" altLang="fr-FR"/>
          </a:p>
        </p:txBody>
      </p:sp>
      <p:sp>
        <p:nvSpPr>
          <p:cNvPr id="4" name="Rectangle 4"/>
          <p:cNvSpPr>
            <a:spLocks noGrp="1" noChangeArrowheads="1"/>
          </p:cNvSpPr>
          <p:nvPr>
            <p:ph type="ftr" idx="11"/>
          </p:nvPr>
        </p:nvSpPr>
        <p:spPr>
          <a:xfrm>
            <a:off x="3123736" y="6246622"/>
            <a:ext cx="2895100" cy="455676"/>
          </a:xfrm>
          <a:prstGeom prst="rect">
            <a:avLst/>
          </a:prstGeom>
          <a:ln/>
        </p:spPr>
        <p:txBody>
          <a:bodyPr lIns="82287" tIns="41143" rIns="82287" bIns="41143"/>
          <a:lstStyle>
            <a:lvl1pPr>
              <a:defRPr/>
            </a:lvl1pPr>
          </a:lstStyle>
          <a:p>
            <a:pPr>
              <a:defRPr/>
            </a:pPr>
            <a:endParaRPr lang="en-GB" altLang="fr-FR"/>
          </a:p>
        </p:txBody>
      </p:sp>
      <p:sp>
        <p:nvSpPr>
          <p:cNvPr id="5" name="Rectangle 5"/>
          <p:cNvSpPr>
            <a:spLocks noGrp="1" noChangeArrowheads="1"/>
          </p:cNvSpPr>
          <p:nvPr>
            <p:ph type="sldNum" idx="12"/>
          </p:nvPr>
        </p:nvSpPr>
        <p:spPr>
          <a:xfrm>
            <a:off x="6553271" y="6246622"/>
            <a:ext cx="1904822" cy="455676"/>
          </a:xfrm>
          <a:prstGeom prst="rect">
            <a:avLst/>
          </a:prstGeom>
          <a:ln/>
        </p:spPr>
        <p:txBody>
          <a:bodyPr lIns="82287" tIns="41143" rIns="82287" bIns="41143"/>
          <a:lstStyle>
            <a:lvl1pPr>
              <a:defRPr/>
            </a:lvl1pPr>
          </a:lstStyle>
          <a:p>
            <a:pPr>
              <a:defRPr/>
            </a:pPr>
            <a:fld id="{C802ADCA-6249-4F2E-B1A8-84101EFB5B43}" type="slidenum">
              <a:rPr lang="en-GB" altLang="fr-FR"/>
              <a:pPr>
                <a:defRPr/>
              </a:pPr>
              <a:t>‹N°›</a:t>
            </a:fld>
            <a:endParaRPr lang="en-GB" altLang="fr-FR"/>
          </a:p>
        </p:txBody>
      </p:sp>
    </p:spTree>
    <p:extLst>
      <p:ext uri="{BB962C8B-B14F-4D97-AF65-F5344CB8AC3E}">
        <p14:creationId xmlns:p14="http://schemas.microsoft.com/office/powerpoint/2010/main" val="1692947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87624" y="13209"/>
            <a:ext cx="7829947" cy="1143000"/>
          </a:xfrm>
        </p:spPr>
        <p:txBody>
          <a:bodyPr/>
          <a:lstStyle>
            <a:lvl1pPr>
              <a:defRPr sz="3200"/>
            </a:lvl1pPr>
          </a:lstStyle>
          <a:p>
            <a:r>
              <a:rPr lang="fr-FR" dirty="0" smtClean="0"/>
              <a:t>Cliquez pour modifier le style du titre</a:t>
            </a:r>
            <a:endParaRPr lang="fr-FR" dirty="0"/>
          </a:p>
        </p:txBody>
      </p:sp>
      <p:sp>
        <p:nvSpPr>
          <p:cNvPr id="3" name="Espace réservé du contenu 2"/>
          <p:cNvSpPr>
            <a:spLocks noGrp="1"/>
          </p:cNvSpPr>
          <p:nvPr>
            <p:ph idx="1"/>
          </p:nvPr>
        </p:nvSpPr>
        <p:spPr>
          <a:xfrm>
            <a:off x="179512" y="1412776"/>
            <a:ext cx="8766051" cy="5040560"/>
          </a:xfrm>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1010342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892756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56881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extLst>
      <p:ext uri="{BB962C8B-B14F-4D97-AF65-F5344CB8AC3E}">
        <p14:creationId xmlns:p14="http://schemas.microsoft.com/office/powerpoint/2010/main" val="3664286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620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extLst>
      <p:ext uri="{BB962C8B-B14F-4D97-AF65-F5344CB8AC3E}">
        <p14:creationId xmlns:p14="http://schemas.microsoft.com/office/powerpoint/2010/main" val="2855899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extLst>
      <p:ext uri="{BB962C8B-B14F-4D97-AF65-F5344CB8AC3E}">
        <p14:creationId xmlns:p14="http://schemas.microsoft.com/office/powerpoint/2010/main" val="2371934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425494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477000"/>
            <a:ext cx="9144000" cy="76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fr-FR" altLang="fr-FR" smtClean="0"/>
          </a:p>
        </p:txBody>
      </p:sp>
      <p:sp>
        <p:nvSpPr>
          <p:cNvPr id="1027" name="Text Box 3"/>
          <p:cNvSpPr txBox="1">
            <a:spLocks noChangeArrowheads="1"/>
          </p:cNvSpPr>
          <p:nvPr/>
        </p:nvSpPr>
        <p:spPr bwMode="auto">
          <a:xfrm>
            <a:off x="6934200" y="6553200"/>
            <a:ext cx="1219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dirty="0" smtClean="0"/>
              <a:t>Page </a:t>
            </a:r>
            <a:fld id="{E218E9B1-FD08-4C80-902E-210BA2967D0D}" type="slidenum">
              <a:rPr lang="fr-FR" sz="1200" smtClean="0"/>
              <a:pPr>
                <a:spcBef>
                  <a:spcPct val="50000"/>
                </a:spcBef>
                <a:defRPr/>
              </a:pPr>
              <a:t>‹N°›</a:t>
            </a:fld>
            <a:endParaRPr lang="fr-FR" dirty="0" smtClean="0">
              <a:latin typeface="Times New Roman" pitchFamily="18" charset="0"/>
            </a:endParaRPr>
          </a:p>
        </p:txBody>
      </p:sp>
      <p:sp>
        <p:nvSpPr>
          <p:cNvPr id="1028" name="Text Box 4"/>
          <p:cNvSpPr txBox="1">
            <a:spLocks noChangeArrowheads="1"/>
          </p:cNvSpPr>
          <p:nvPr/>
        </p:nvSpPr>
        <p:spPr bwMode="auto">
          <a:xfrm>
            <a:off x="2209800" y="6553200"/>
            <a:ext cx="4724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spcBef>
                <a:spcPct val="50000"/>
              </a:spcBef>
              <a:defRPr/>
            </a:pPr>
            <a:r>
              <a:rPr lang="fr-FR" sz="1600" dirty="0" smtClean="0"/>
              <a:t>Python</a:t>
            </a:r>
            <a:endParaRPr lang="fr-FR" dirty="0" smtClean="0">
              <a:latin typeface="Times New Roman" pitchFamily="18" charset="0"/>
            </a:endParaRPr>
          </a:p>
        </p:txBody>
      </p:sp>
      <p:sp>
        <p:nvSpPr>
          <p:cNvPr id="1029" name="Rectangle 5"/>
          <p:cNvSpPr>
            <a:spLocks noGrp="1" noChangeArrowheads="1"/>
          </p:cNvSpPr>
          <p:nvPr>
            <p:ph type="title"/>
          </p:nvPr>
        </p:nvSpPr>
        <p:spPr bwMode="auto">
          <a:xfrm>
            <a:off x="1177925"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smtClean="0"/>
              <a:t>Cliquez pour modifier le style du titre du masque</a:t>
            </a:r>
          </a:p>
        </p:txBody>
      </p:sp>
      <p:sp>
        <p:nvSpPr>
          <p:cNvPr id="1030" name="Rectangle 6"/>
          <p:cNvSpPr>
            <a:spLocks noGrp="1" noChangeArrowheads="1"/>
          </p:cNvSpPr>
          <p:nvPr>
            <p:ph type="body" idx="1"/>
          </p:nvPr>
        </p:nvSpPr>
        <p:spPr bwMode="auto">
          <a:xfrm>
            <a:off x="179388" y="1196975"/>
            <a:ext cx="8766175"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Cliquez pour modifier les styles du texte du masque</a:t>
            </a:r>
          </a:p>
          <a:p>
            <a:pPr lvl="1"/>
            <a:r>
              <a:rPr lang="fr-FR" altLang="fr-FR" smtClean="0"/>
              <a:t>Deuxième niveau</a:t>
            </a:r>
          </a:p>
          <a:p>
            <a:pPr lvl="2"/>
            <a:r>
              <a:rPr lang="fr-FR" altLang="fr-FR" smtClean="0"/>
              <a:t>Troisième niveau</a:t>
            </a:r>
          </a:p>
          <a:p>
            <a:pPr lvl="3"/>
            <a:r>
              <a:rPr lang="fr-FR" altLang="fr-FR" smtClean="0"/>
              <a:t>Quatrième niveau</a:t>
            </a:r>
          </a:p>
          <a:p>
            <a:pPr lvl="4"/>
            <a:r>
              <a:rPr lang="fr-FR" altLang="fr-FR" smtClean="0"/>
              <a:t>Cinquième niveau</a:t>
            </a:r>
          </a:p>
        </p:txBody>
      </p:sp>
      <p:sp>
        <p:nvSpPr>
          <p:cNvPr id="1031" name="Text Box 7"/>
          <p:cNvSpPr txBox="1">
            <a:spLocks noChangeArrowheads="1"/>
          </p:cNvSpPr>
          <p:nvPr/>
        </p:nvSpPr>
        <p:spPr bwMode="auto">
          <a:xfrm>
            <a:off x="0" y="6521450"/>
            <a:ext cx="3429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smtClean="0"/>
              <a:t>© Cyril Vincent Conseil</a:t>
            </a:r>
            <a:endParaRPr lang="fr-FR" smtClean="0">
              <a:latin typeface="Times New Roman" pitchFamily="18" charset="0"/>
            </a:endParaRPr>
          </a:p>
        </p:txBody>
      </p:sp>
      <p:pic>
        <p:nvPicPr>
          <p:cNvPr id="1032" name="Picture 8" descr="cartevisit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1187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Arial" charset="0"/>
        </a:defRPr>
      </a:lvl2pPr>
      <a:lvl3pPr algn="ctr" rtl="0" eaLnBrk="0" fontAlgn="base" hangingPunct="0">
        <a:spcBef>
          <a:spcPct val="0"/>
        </a:spcBef>
        <a:spcAft>
          <a:spcPct val="0"/>
        </a:spcAft>
        <a:defRPr sz="3200">
          <a:solidFill>
            <a:schemeClr val="tx2"/>
          </a:solidFill>
          <a:latin typeface="Arial" charset="0"/>
        </a:defRPr>
      </a:lvl3pPr>
      <a:lvl4pPr algn="ctr" rtl="0" eaLnBrk="0" fontAlgn="base" hangingPunct="0">
        <a:spcBef>
          <a:spcPct val="0"/>
        </a:spcBef>
        <a:spcAft>
          <a:spcPct val="0"/>
        </a:spcAft>
        <a:defRPr sz="3200">
          <a:solidFill>
            <a:schemeClr val="tx2"/>
          </a:solidFill>
          <a:latin typeface="Arial" charset="0"/>
        </a:defRPr>
      </a:lvl4pPr>
      <a:lvl5pPr algn="ctr" rtl="0" eaLnBrk="0" fontAlgn="base" hangingPunct="0">
        <a:spcBef>
          <a:spcPct val="0"/>
        </a:spcBef>
        <a:spcAft>
          <a:spcPct val="0"/>
        </a:spcAft>
        <a:defRPr sz="32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Font typeface="Monotype Sorts" pitchFamily="2" charset="2"/>
        <a:buChar char="o"/>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2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4.png"/></Relationships>
</file>

<file path=ppt/slides/_rels/slide16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9.wmf"/><Relationship Id="rId4" Type="http://schemas.openxmlformats.org/officeDocument/2006/relationships/image" Target="../media/image38.wmf"/></Relationships>
</file>

<file path=ppt/slides/_rels/slide54.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notesSlide" Target="../notesSlides/notesSlide2.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30.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slideLayout" Target="../slideLayouts/slideLayout2.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9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Grp="1" noChangeArrowheads="1"/>
          </p:cNvSpPr>
          <p:nvPr>
            <p:ph type="subTitle" idx="1"/>
          </p:nvPr>
        </p:nvSpPr>
        <p:spPr/>
        <p:txBody>
          <a:bodyPr/>
          <a:lstStyle/>
          <a:p>
            <a:pPr eaLnBrk="1" hangingPunct="1"/>
            <a:r>
              <a:rPr lang="fr-FR" altLang="fr-FR" dirty="0" smtClean="0"/>
              <a:t>Chapitre 1</a:t>
            </a:r>
          </a:p>
          <a:p>
            <a:pPr eaLnBrk="1" hangingPunct="1"/>
            <a:r>
              <a:rPr lang="fr-FR" altLang="fr-FR" dirty="0" smtClean="0"/>
              <a:t>Introduction</a:t>
            </a:r>
          </a:p>
        </p:txBody>
      </p:sp>
      <p:pic>
        <p:nvPicPr>
          <p:cNvPr id="1028" name="Picture 4"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425" y="2132856"/>
            <a:ext cx="4629150" cy="1371601"/>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p:cNvPicPr>
            <a:picLocks noChangeAspect="1"/>
          </p:cNvPicPr>
          <p:nvPr/>
        </p:nvPicPr>
        <p:blipFill>
          <a:blip r:embed="rId3"/>
          <a:stretch>
            <a:fillRect/>
          </a:stretch>
        </p:blipFill>
        <p:spPr>
          <a:xfrm>
            <a:off x="-5869160" y="5157192"/>
            <a:ext cx="6715125" cy="128587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Installation</a:t>
            </a:r>
            <a:endParaRPr lang="fr-FR" dirty="0"/>
          </a:p>
        </p:txBody>
      </p:sp>
      <p:sp>
        <p:nvSpPr>
          <p:cNvPr id="3" name="Espace réservé du contenu 2"/>
          <p:cNvSpPr>
            <a:spLocks noGrp="1"/>
          </p:cNvSpPr>
          <p:nvPr>
            <p:ph idx="1"/>
          </p:nvPr>
        </p:nvSpPr>
        <p:spPr/>
        <p:txBody>
          <a:bodyPr/>
          <a:lstStyle/>
          <a:p>
            <a:r>
              <a:rPr lang="fr-FR" dirty="0" smtClean="0"/>
              <a:t>Python.org</a:t>
            </a:r>
          </a:p>
          <a:p>
            <a:r>
              <a:rPr lang="fr-FR" dirty="0" smtClean="0"/>
              <a:t>CLI</a:t>
            </a:r>
          </a:p>
          <a:p>
            <a:pPr lvl="1"/>
            <a:r>
              <a:rPr lang="fr-FR" dirty="0" smtClean="0"/>
              <a:t>Python</a:t>
            </a:r>
          </a:p>
          <a:p>
            <a:pPr lvl="1"/>
            <a:r>
              <a:rPr lang="fr-FR" dirty="0" smtClean="0"/>
              <a:t>Ou via menu démarrer</a:t>
            </a:r>
          </a:p>
        </p:txBody>
      </p:sp>
      <p:pic>
        <p:nvPicPr>
          <p:cNvPr id="3074" name="Picture 2" descr="Python est installé sous Windo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128" y="836504"/>
            <a:ext cx="4714875" cy="46196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a console Python sous Wind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0" y="3284984"/>
            <a:ext cx="4355062" cy="2171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2269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Features</a:t>
            </a:r>
            <a:endParaRPr lang="fr-FR" dirty="0"/>
          </a:p>
        </p:txBody>
      </p:sp>
      <p:sp>
        <p:nvSpPr>
          <p:cNvPr id="3" name="Espace réservé du contenu 2"/>
          <p:cNvSpPr>
            <a:spLocks noGrp="1"/>
          </p:cNvSpPr>
          <p:nvPr>
            <p:ph idx="1"/>
          </p:nvPr>
        </p:nvSpPr>
        <p:spPr/>
        <p:txBody>
          <a:bodyPr/>
          <a:lstStyle/>
          <a:p>
            <a:r>
              <a:rPr lang="fr-FR" dirty="0" smtClean="0"/>
              <a:t>Debugger spécialisé</a:t>
            </a:r>
          </a:p>
          <a:p>
            <a:r>
              <a:rPr lang="fr-FR" dirty="0" smtClean="0"/>
              <a:t>Tests unitaires spécialisés</a:t>
            </a:r>
          </a:p>
          <a:p>
            <a:r>
              <a:rPr lang="fr-FR" dirty="0" smtClean="0"/>
              <a:t>API REST</a:t>
            </a:r>
          </a:p>
          <a:p>
            <a:endParaRPr lang="fr-FR" dirty="0"/>
          </a:p>
        </p:txBody>
      </p:sp>
    </p:spTree>
    <p:extLst>
      <p:ext uri="{BB962C8B-B14F-4D97-AF65-F5344CB8AC3E}">
        <p14:creationId xmlns:p14="http://schemas.microsoft.com/office/powerpoint/2010/main" val="6269265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Routes</a:t>
            </a:r>
            <a:endParaRPr lang="fr-FR" dirty="0"/>
          </a:p>
        </p:txBody>
      </p:sp>
      <p:sp>
        <p:nvSpPr>
          <p:cNvPr id="3" name="Espace réservé du contenu 2"/>
          <p:cNvSpPr>
            <a:spLocks noGrp="1"/>
          </p:cNvSpPr>
          <p:nvPr>
            <p:ph idx="1"/>
          </p:nvPr>
        </p:nvSpPr>
        <p:spPr/>
        <p:txBody>
          <a:bodyPr/>
          <a:lstStyle/>
          <a:p>
            <a:r>
              <a:rPr lang="fr-FR" dirty="0" smtClean="0"/>
              <a:t>Permet de redéfinir des URL</a:t>
            </a:r>
            <a:endParaRPr lang="fr-FR" dirty="0"/>
          </a:p>
        </p:txBody>
      </p:sp>
      <p:pic>
        <p:nvPicPr>
          <p:cNvPr id="4" name="Image 3"/>
          <p:cNvPicPr>
            <a:picLocks noChangeAspect="1"/>
          </p:cNvPicPr>
          <p:nvPr/>
        </p:nvPicPr>
        <p:blipFill>
          <a:blip r:embed="rId2"/>
          <a:stretch>
            <a:fillRect/>
          </a:stretch>
        </p:blipFill>
        <p:spPr>
          <a:xfrm>
            <a:off x="611560" y="2004574"/>
            <a:ext cx="3672408" cy="2193906"/>
          </a:xfrm>
          <a:prstGeom prst="rect">
            <a:avLst/>
          </a:prstGeom>
        </p:spPr>
      </p:pic>
      <p:pic>
        <p:nvPicPr>
          <p:cNvPr id="5" name="Image 4"/>
          <p:cNvPicPr>
            <a:picLocks noChangeAspect="1"/>
          </p:cNvPicPr>
          <p:nvPr/>
        </p:nvPicPr>
        <p:blipFill>
          <a:blip r:embed="rId3"/>
          <a:stretch>
            <a:fillRect/>
          </a:stretch>
        </p:blipFill>
        <p:spPr>
          <a:xfrm>
            <a:off x="3025174" y="4326763"/>
            <a:ext cx="6119738" cy="2095152"/>
          </a:xfrm>
          <a:prstGeom prst="rect">
            <a:avLst/>
          </a:prstGeom>
        </p:spPr>
      </p:pic>
    </p:spTree>
    <p:extLst>
      <p:ext uri="{BB962C8B-B14F-4D97-AF65-F5344CB8AC3E}">
        <p14:creationId xmlns:p14="http://schemas.microsoft.com/office/powerpoint/2010/main" val="17018792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smtClean="0"/>
              <a:t>Django</a:t>
            </a:r>
          </a:p>
          <a:p>
            <a:pPr lvl="1"/>
            <a:r>
              <a:rPr lang="fr-FR" dirty="0" smtClean="0"/>
              <a:t>Framework de haut niveau</a:t>
            </a:r>
          </a:p>
          <a:p>
            <a:pPr lvl="1"/>
            <a:r>
              <a:rPr lang="fr-FR" dirty="0" smtClean="0"/>
              <a:t>Simple et puissant</a:t>
            </a:r>
          </a:p>
          <a:p>
            <a:pPr lvl="1"/>
            <a:r>
              <a:rPr lang="fr-FR" dirty="0" smtClean="0"/>
              <a:t>Très orienté service REST</a:t>
            </a:r>
          </a:p>
          <a:p>
            <a:r>
              <a:rPr lang="fr-FR" dirty="0" smtClean="0"/>
              <a:t>Rendu célèbre par Instagram et Pinterest</a:t>
            </a:r>
          </a:p>
          <a:p>
            <a:pPr lvl="1"/>
            <a:r>
              <a:rPr lang="fr-FR" dirty="0" smtClean="0"/>
              <a:t>+ lourd que </a:t>
            </a:r>
            <a:r>
              <a:rPr lang="fr-FR" smtClean="0"/>
              <a:t>Flask</a:t>
            </a:r>
            <a:endParaRPr lang="fr-FR" dirty="0" smtClean="0"/>
          </a:p>
        </p:txBody>
      </p:sp>
      <p:pic>
        <p:nvPicPr>
          <p:cNvPr id="4" name="Image 3"/>
          <p:cNvPicPr>
            <a:picLocks noChangeAspect="1"/>
          </p:cNvPicPr>
          <p:nvPr/>
        </p:nvPicPr>
        <p:blipFill>
          <a:blip r:embed="rId2"/>
          <a:stretch>
            <a:fillRect/>
          </a:stretch>
        </p:blipFill>
        <p:spPr>
          <a:xfrm>
            <a:off x="4283968" y="318009"/>
            <a:ext cx="1162050" cy="533400"/>
          </a:xfrm>
          <a:prstGeom prst="rect">
            <a:avLst/>
          </a:prstGeom>
        </p:spPr>
      </p:pic>
    </p:spTree>
    <p:extLst>
      <p:ext uri="{BB962C8B-B14F-4D97-AF65-F5344CB8AC3E}">
        <p14:creationId xmlns:p14="http://schemas.microsoft.com/office/powerpoint/2010/main" val="11735644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Python et les Maths</a:t>
            </a:r>
            <a:endParaRPr lang="fr-FR" dirty="0"/>
          </a:p>
        </p:txBody>
      </p:sp>
      <p:sp>
        <p:nvSpPr>
          <p:cNvPr id="3" name="Espace réservé du contenu 2"/>
          <p:cNvSpPr>
            <a:spLocks noGrp="1"/>
          </p:cNvSpPr>
          <p:nvPr>
            <p:ph idx="1"/>
          </p:nvPr>
        </p:nvSpPr>
        <p:spPr/>
        <p:txBody>
          <a:bodyPr/>
          <a:lstStyle/>
          <a:p>
            <a:r>
              <a:rPr lang="fr-FR" dirty="0" smtClean="0"/>
              <a:t>Python a rencontré un grand succès dans le monde scientifique, mathématiques et de l’IA</a:t>
            </a:r>
          </a:p>
          <a:p>
            <a:r>
              <a:rPr lang="fr-FR" dirty="0" smtClean="0"/>
              <a:t>De nombreux modules sont à disposition</a:t>
            </a:r>
          </a:p>
          <a:p>
            <a:pPr lvl="1"/>
            <a:r>
              <a:rPr lang="fr-FR" dirty="0" err="1" smtClean="0"/>
              <a:t>Numpy</a:t>
            </a:r>
            <a:r>
              <a:rPr lang="fr-FR" dirty="0" smtClean="0"/>
              <a:t>, </a:t>
            </a:r>
            <a:r>
              <a:rPr lang="fr-FR" dirty="0" err="1" smtClean="0"/>
              <a:t>Scipy</a:t>
            </a:r>
            <a:r>
              <a:rPr lang="fr-FR" dirty="0" smtClean="0"/>
              <a:t>, </a:t>
            </a:r>
            <a:r>
              <a:rPr lang="fr-FR" dirty="0" err="1" smtClean="0"/>
              <a:t>Scikit-learn</a:t>
            </a:r>
            <a:r>
              <a:rPr lang="fr-FR" dirty="0" smtClean="0"/>
              <a:t>, …</a:t>
            </a:r>
          </a:p>
          <a:p>
            <a:r>
              <a:rPr lang="fr-FR" dirty="0" smtClean="0"/>
              <a:t>Le module math possède les méthodes de base</a:t>
            </a:r>
            <a:endParaRPr lang="fr-FR" dirty="0"/>
          </a:p>
        </p:txBody>
      </p:sp>
      <p:pic>
        <p:nvPicPr>
          <p:cNvPr id="5" name="Image 4"/>
          <p:cNvPicPr>
            <a:picLocks noChangeAspect="1"/>
          </p:cNvPicPr>
          <p:nvPr/>
        </p:nvPicPr>
        <p:blipFill>
          <a:blip r:embed="rId2"/>
          <a:stretch>
            <a:fillRect/>
          </a:stretch>
        </p:blipFill>
        <p:spPr>
          <a:xfrm>
            <a:off x="1475656" y="3861048"/>
            <a:ext cx="4968552" cy="1962715"/>
          </a:xfrm>
          <a:prstGeom prst="rect">
            <a:avLst/>
          </a:prstGeom>
        </p:spPr>
      </p:pic>
    </p:spTree>
    <p:extLst>
      <p:ext uri="{BB962C8B-B14F-4D97-AF65-F5344CB8AC3E}">
        <p14:creationId xmlns:p14="http://schemas.microsoft.com/office/powerpoint/2010/main" val="190336094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err="1" smtClean="0"/>
              <a:t>NumPy</a:t>
            </a:r>
            <a:r>
              <a:rPr lang="en-US" dirty="0" smtClean="0"/>
              <a:t> </a:t>
            </a:r>
            <a:r>
              <a:rPr lang="en-US" dirty="0" err="1" smtClean="0"/>
              <a:t>est</a:t>
            </a:r>
            <a:r>
              <a:rPr lang="en-US" dirty="0" smtClean="0"/>
              <a:t> un module </a:t>
            </a:r>
            <a:r>
              <a:rPr lang="en-US" dirty="0" err="1" smtClean="0"/>
              <a:t>scientifique</a:t>
            </a:r>
            <a:r>
              <a:rPr lang="en-US" dirty="0" smtClean="0"/>
              <a:t> de </a:t>
            </a:r>
            <a:r>
              <a:rPr lang="en-US" dirty="0" err="1" smtClean="0"/>
              <a:t>calcul</a:t>
            </a:r>
            <a:r>
              <a:rPr lang="en-US" dirty="0" smtClean="0"/>
              <a:t> qui </a:t>
            </a:r>
            <a:r>
              <a:rPr lang="en-US" dirty="0" err="1" smtClean="0"/>
              <a:t>peut</a:t>
            </a:r>
            <a:r>
              <a:rPr lang="en-US" dirty="0" smtClean="0"/>
              <a:t> :</a:t>
            </a:r>
            <a:endParaRPr lang="en-US" dirty="0"/>
          </a:p>
          <a:p>
            <a:pPr lvl="1"/>
            <a:r>
              <a:rPr lang="en-US" dirty="0" err="1" smtClean="0"/>
              <a:t>Algèbre</a:t>
            </a:r>
            <a:r>
              <a:rPr lang="en-US" dirty="0" smtClean="0"/>
              <a:t> </a:t>
            </a:r>
            <a:r>
              <a:rPr lang="en-US" dirty="0" err="1" smtClean="0"/>
              <a:t>linéaire</a:t>
            </a:r>
            <a:endParaRPr lang="en-US" dirty="0" smtClean="0"/>
          </a:p>
          <a:p>
            <a:pPr lvl="1"/>
            <a:r>
              <a:rPr lang="en-US" dirty="0"/>
              <a:t>import </a:t>
            </a:r>
            <a:r>
              <a:rPr lang="en-US" dirty="0" err="1"/>
              <a:t>numpy</a:t>
            </a:r>
            <a:r>
              <a:rPr lang="en-US" dirty="0"/>
              <a:t> as np</a:t>
            </a:r>
            <a:endParaRPr lang="en-US" dirty="0" smtClean="0"/>
          </a:p>
          <a:p>
            <a:pPr lvl="1"/>
            <a:r>
              <a:rPr lang="en-US" dirty="0" smtClean="0"/>
              <a:t>Travail sur des </a:t>
            </a:r>
            <a:r>
              <a:rPr lang="en-US" dirty="0" err="1" smtClean="0"/>
              <a:t>np.array</a:t>
            </a:r>
            <a:endParaRPr lang="en-US" dirty="0" smtClean="0"/>
          </a:p>
          <a:p>
            <a:pPr lvl="1"/>
            <a:r>
              <a:rPr lang="en-US" dirty="0" smtClean="0"/>
              <a:t>PIP install </a:t>
            </a:r>
            <a:r>
              <a:rPr lang="en-US" dirty="0" err="1" smtClean="0"/>
              <a:t>numpy</a:t>
            </a:r>
            <a:endParaRPr lang="en-US" dirty="0" smtClean="0"/>
          </a:p>
          <a:p>
            <a:pPr lvl="1"/>
            <a:endParaRPr lang="fr-FR" dirty="0"/>
          </a:p>
        </p:txBody>
      </p:sp>
      <p:pic>
        <p:nvPicPr>
          <p:cNvPr id="4" name="Image 3"/>
          <p:cNvPicPr>
            <a:picLocks noChangeAspect="1"/>
          </p:cNvPicPr>
          <p:nvPr/>
        </p:nvPicPr>
        <p:blipFill>
          <a:blip r:embed="rId2"/>
          <a:stretch>
            <a:fillRect/>
          </a:stretch>
        </p:blipFill>
        <p:spPr>
          <a:xfrm>
            <a:off x="3851920" y="384380"/>
            <a:ext cx="1790700" cy="600075"/>
          </a:xfrm>
          <a:prstGeom prst="rect">
            <a:avLst/>
          </a:prstGeom>
        </p:spPr>
      </p:pic>
      <p:pic>
        <p:nvPicPr>
          <p:cNvPr id="5" name="Image 4"/>
          <p:cNvPicPr>
            <a:picLocks noChangeAspect="1"/>
          </p:cNvPicPr>
          <p:nvPr/>
        </p:nvPicPr>
        <p:blipFill>
          <a:blip r:embed="rId3"/>
          <a:stretch>
            <a:fillRect/>
          </a:stretch>
        </p:blipFill>
        <p:spPr>
          <a:xfrm>
            <a:off x="4257884" y="3573016"/>
            <a:ext cx="4886116" cy="2987303"/>
          </a:xfrm>
          <a:prstGeom prst="rect">
            <a:avLst/>
          </a:prstGeom>
        </p:spPr>
      </p:pic>
    </p:spTree>
    <p:extLst>
      <p:ext uri="{BB962C8B-B14F-4D97-AF65-F5344CB8AC3E}">
        <p14:creationId xmlns:p14="http://schemas.microsoft.com/office/powerpoint/2010/main" val="13795317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Matrices</a:t>
            </a:r>
            <a:endParaRPr lang="fr-FR" dirty="0"/>
          </a:p>
        </p:txBody>
      </p:sp>
      <p:sp>
        <p:nvSpPr>
          <p:cNvPr id="3" name="Espace réservé du contenu 2"/>
          <p:cNvSpPr>
            <a:spLocks noGrp="1"/>
          </p:cNvSpPr>
          <p:nvPr>
            <p:ph idx="1"/>
          </p:nvPr>
        </p:nvSpPr>
        <p:spPr/>
        <p:txBody>
          <a:bodyPr/>
          <a:lstStyle/>
          <a:p>
            <a:r>
              <a:rPr lang="fr-FR" dirty="0" smtClean="0"/>
              <a:t>Tableaux à 2 dimensions</a:t>
            </a:r>
          </a:p>
          <a:p>
            <a:endParaRPr lang="fr-FR" dirty="0"/>
          </a:p>
          <a:p>
            <a:endParaRPr lang="fr-FR" dirty="0" smtClean="0"/>
          </a:p>
          <a:p>
            <a:endParaRPr lang="fr-FR" dirty="0"/>
          </a:p>
          <a:p>
            <a:r>
              <a:rPr lang="fr-FR" dirty="0" smtClean="0"/>
              <a:t>Matrices particulières</a:t>
            </a:r>
          </a:p>
          <a:p>
            <a:pPr lvl="1"/>
            <a:r>
              <a:rPr lang="fr-FR" dirty="0" err="1" smtClean="0"/>
              <a:t>zeros</a:t>
            </a:r>
            <a:r>
              <a:rPr lang="fr-FR" dirty="0" smtClean="0"/>
              <a:t>(n) : remplie de 0</a:t>
            </a:r>
          </a:p>
          <a:p>
            <a:pPr lvl="1"/>
            <a:r>
              <a:rPr lang="fr-FR" dirty="0" smtClean="0"/>
              <a:t>one(n) : remplie de 1</a:t>
            </a:r>
          </a:p>
          <a:p>
            <a:pPr lvl="1"/>
            <a:r>
              <a:rPr lang="fr-FR" dirty="0" err="1" smtClean="0"/>
              <a:t>eye</a:t>
            </a:r>
            <a:r>
              <a:rPr lang="fr-FR" dirty="0" smtClean="0"/>
              <a:t>(n) : 1 en diagonale, 0 ailleurs</a:t>
            </a:r>
          </a:p>
          <a:p>
            <a:pPr lvl="1"/>
            <a:r>
              <a:rPr lang="fr-FR" dirty="0" err="1" smtClean="0"/>
              <a:t>diag</a:t>
            </a:r>
            <a:r>
              <a:rPr lang="fr-FR" dirty="0" smtClean="0"/>
              <a:t>(</a:t>
            </a:r>
            <a:r>
              <a:rPr lang="fr-FR" dirty="0" err="1" smtClean="0"/>
              <a:t>v,k</a:t>
            </a:r>
            <a:r>
              <a:rPr lang="fr-FR" dirty="0" smtClean="0"/>
              <a:t>) : vecteur v en diagonal décalé de k</a:t>
            </a:r>
          </a:p>
          <a:p>
            <a:pPr lvl="1"/>
            <a:r>
              <a:rPr lang="fr-FR" dirty="0" err="1"/>
              <a:t>r</a:t>
            </a:r>
            <a:r>
              <a:rPr lang="fr-FR" dirty="0" err="1" smtClean="0"/>
              <a:t>andom.rand</a:t>
            </a:r>
            <a:r>
              <a:rPr lang="fr-FR" dirty="0" smtClean="0"/>
              <a:t>(n) : aléatoire</a:t>
            </a:r>
            <a:endParaRPr lang="fr-FR" dirty="0"/>
          </a:p>
          <a:p>
            <a:pPr lvl="1"/>
            <a:endParaRPr lang="fr-FR" dirty="0"/>
          </a:p>
        </p:txBody>
      </p:sp>
      <p:pic>
        <p:nvPicPr>
          <p:cNvPr id="5" name="Image 4"/>
          <p:cNvPicPr>
            <a:picLocks noChangeAspect="1"/>
          </p:cNvPicPr>
          <p:nvPr/>
        </p:nvPicPr>
        <p:blipFill>
          <a:blip r:embed="rId2"/>
          <a:stretch>
            <a:fillRect/>
          </a:stretch>
        </p:blipFill>
        <p:spPr>
          <a:xfrm>
            <a:off x="3059832" y="1844824"/>
            <a:ext cx="2880320" cy="1196198"/>
          </a:xfrm>
          <a:prstGeom prst="rect">
            <a:avLst/>
          </a:prstGeom>
        </p:spPr>
      </p:pic>
      <p:pic>
        <p:nvPicPr>
          <p:cNvPr id="6" name="Image 5"/>
          <p:cNvPicPr>
            <a:picLocks noChangeAspect="1"/>
          </p:cNvPicPr>
          <p:nvPr/>
        </p:nvPicPr>
        <p:blipFill>
          <a:blip r:embed="rId3"/>
          <a:stretch>
            <a:fillRect/>
          </a:stretch>
        </p:blipFill>
        <p:spPr>
          <a:xfrm>
            <a:off x="5863055" y="3573016"/>
            <a:ext cx="3048000" cy="1590675"/>
          </a:xfrm>
          <a:prstGeom prst="rect">
            <a:avLst/>
          </a:prstGeom>
        </p:spPr>
      </p:pic>
    </p:spTree>
    <p:extLst>
      <p:ext uri="{BB962C8B-B14F-4D97-AF65-F5344CB8AC3E}">
        <p14:creationId xmlns:p14="http://schemas.microsoft.com/office/powerpoint/2010/main" val="14600951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Calcul Matriciel</a:t>
            </a:r>
            <a:endParaRPr lang="fr-FR" dirty="0"/>
          </a:p>
        </p:txBody>
      </p:sp>
      <p:sp>
        <p:nvSpPr>
          <p:cNvPr id="3" name="Espace réservé du contenu 2"/>
          <p:cNvSpPr>
            <a:spLocks noGrp="1"/>
          </p:cNvSpPr>
          <p:nvPr>
            <p:ph idx="1"/>
          </p:nvPr>
        </p:nvSpPr>
        <p:spPr/>
        <p:txBody>
          <a:bodyPr/>
          <a:lstStyle/>
          <a:p>
            <a:r>
              <a:rPr lang="fr-FR" dirty="0" smtClean="0"/>
              <a:t>Les opérateurs standard sont surchargés</a:t>
            </a:r>
          </a:p>
          <a:p>
            <a:endParaRPr lang="fr-FR" dirty="0"/>
          </a:p>
          <a:p>
            <a:endParaRPr lang="fr-FR" dirty="0" smtClean="0"/>
          </a:p>
          <a:p>
            <a:endParaRPr lang="fr-FR" dirty="0"/>
          </a:p>
          <a:p>
            <a:r>
              <a:rPr lang="fr-FR" dirty="0" err="1"/>
              <a:t>r</a:t>
            </a:r>
            <a:r>
              <a:rPr lang="fr-FR" dirty="0" err="1" smtClean="0"/>
              <a:t>eshape</a:t>
            </a:r>
            <a:r>
              <a:rPr lang="fr-FR" dirty="0" smtClean="0"/>
              <a:t> redimensionne la matrice</a:t>
            </a:r>
          </a:p>
          <a:p>
            <a:r>
              <a:rPr lang="fr-FR" dirty="0" err="1" smtClean="0"/>
              <a:t>linalg.inv</a:t>
            </a:r>
            <a:r>
              <a:rPr lang="fr-FR" dirty="0" smtClean="0"/>
              <a:t> inverse une matrice</a:t>
            </a:r>
          </a:p>
          <a:p>
            <a:pPr lvl="1"/>
            <a:r>
              <a:rPr lang="fr-FR" dirty="0" smtClean="0"/>
              <a:t>Vérifier d’abord si elle est inversable avec </a:t>
            </a:r>
            <a:r>
              <a:rPr lang="fr-FR" dirty="0" err="1" smtClean="0"/>
              <a:t>rank</a:t>
            </a:r>
            <a:endParaRPr lang="fr-FR" dirty="0" smtClean="0"/>
          </a:p>
          <a:p>
            <a:pPr lvl="1"/>
            <a:endParaRPr lang="fr-FR" dirty="0"/>
          </a:p>
        </p:txBody>
      </p:sp>
      <p:pic>
        <p:nvPicPr>
          <p:cNvPr id="4" name="Image 3"/>
          <p:cNvPicPr>
            <a:picLocks noChangeAspect="1"/>
          </p:cNvPicPr>
          <p:nvPr/>
        </p:nvPicPr>
        <p:blipFill>
          <a:blip r:embed="rId2"/>
          <a:stretch>
            <a:fillRect/>
          </a:stretch>
        </p:blipFill>
        <p:spPr>
          <a:xfrm>
            <a:off x="2555776" y="2060848"/>
            <a:ext cx="4397757" cy="1152128"/>
          </a:xfrm>
          <a:prstGeom prst="rect">
            <a:avLst/>
          </a:prstGeom>
        </p:spPr>
      </p:pic>
      <p:pic>
        <p:nvPicPr>
          <p:cNvPr id="6" name="Image 5"/>
          <p:cNvPicPr>
            <a:picLocks noChangeAspect="1"/>
          </p:cNvPicPr>
          <p:nvPr/>
        </p:nvPicPr>
        <p:blipFill>
          <a:blip r:embed="rId3"/>
          <a:stretch>
            <a:fillRect/>
          </a:stretch>
        </p:blipFill>
        <p:spPr>
          <a:xfrm>
            <a:off x="1438809" y="5085184"/>
            <a:ext cx="6247456" cy="1237886"/>
          </a:xfrm>
          <a:prstGeom prst="rect">
            <a:avLst/>
          </a:prstGeom>
        </p:spPr>
      </p:pic>
    </p:spTree>
    <p:extLst>
      <p:ext uri="{BB962C8B-B14F-4D97-AF65-F5344CB8AC3E}">
        <p14:creationId xmlns:p14="http://schemas.microsoft.com/office/powerpoint/2010/main" val="20197399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err="1" smtClean="0"/>
              <a:t>SciPy</a:t>
            </a:r>
            <a:r>
              <a:rPr lang="fr-FR" dirty="0" smtClean="0"/>
              <a:t> est un écosystème scientifique</a:t>
            </a:r>
          </a:p>
          <a:p>
            <a:pPr lvl="1"/>
            <a:r>
              <a:rPr lang="fr-FR" dirty="0" smtClean="0"/>
              <a:t>Contient </a:t>
            </a:r>
            <a:r>
              <a:rPr lang="fr-FR" dirty="0" err="1" smtClean="0"/>
              <a:t>NumPy</a:t>
            </a:r>
            <a:endParaRPr lang="fr-FR" dirty="0" smtClean="0"/>
          </a:p>
          <a:p>
            <a:pPr lvl="1"/>
            <a:r>
              <a:rPr lang="fr-FR" dirty="0" err="1" smtClean="0"/>
              <a:t>MathplotLib</a:t>
            </a:r>
            <a:r>
              <a:rPr lang="fr-FR" dirty="0"/>
              <a:t> </a:t>
            </a:r>
            <a:r>
              <a:rPr lang="fr-FR" dirty="0" smtClean="0"/>
              <a:t>: librairie graphique 2D</a:t>
            </a:r>
          </a:p>
          <a:p>
            <a:pPr lvl="1"/>
            <a:r>
              <a:rPr lang="fr-FR" dirty="0" err="1" smtClean="0"/>
              <a:t>Sympy</a:t>
            </a:r>
            <a:r>
              <a:rPr lang="fr-FR" dirty="0" smtClean="0"/>
              <a:t> : Symboles mathématiques</a:t>
            </a:r>
          </a:p>
          <a:p>
            <a:pPr lvl="1"/>
            <a:r>
              <a:rPr lang="fr-FR" dirty="0" smtClean="0"/>
              <a:t>Pandas : Analyses de structures de données (BI)</a:t>
            </a:r>
            <a:endParaRPr lang="fr-FR" dirty="0"/>
          </a:p>
        </p:txBody>
      </p:sp>
      <p:pic>
        <p:nvPicPr>
          <p:cNvPr id="4" name="Image 3"/>
          <p:cNvPicPr>
            <a:picLocks noChangeAspect="1"/>
          </p:cNvPicPr>
          <p:nvPr/>
        </p:nvPicPr>
        <p:blipFill>
          <a:blip r:embed="rId2"/>
          <a:stretch>
            <a:fillRect/>
          </a:stretch>
        </p:blipFill>
        <p:spPr>
          <a:xfrm>
            <a:off x="3548124" y="265621"/>
            <a:ext cx="2028825" cy="638175"/>
          </a:xfrm>
          <a:prstGeom prst="rect">
            <a:avLst/>
          </a:prstGeom>
        </p:spPr>
      </p:pic>
    </p:spTree>
    <p:extLst>
      <p:ext uri="{BB962C8B-B14F-4D97-AF65-F5344CB8AC3E}">
        <p14:creationId xmlns:p14="http://schemas.microsoft.com/office/powerpoint/2010/main" val="22014305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Matplotlib</a:t>
            </a:r>
            <a:endParaRPr lang="fr-FR" dirty="0"/>
          </a:p>
        </p:txBody>
      </p:sp>
      <p:sp>
        <p:nvSpPr>
          <p:cNvPr id="3" name="Espace réservé du contenu 2"/>
          <p:cNvSpPr>
            <a:spLocks noGrp="1"/>
          </p:cNvSpPr>
          <p:nvPr>
            <p:ph idx="1"/>
          </p:nvPr>
        </p:nvSpPr>
        <p:spPr/>
        <p:txBody>
          <a:bodyPr/>
          <a:lstStyle/>
          <a:p>
            <a:r>
              <a:rPr lang="fr-FR" dirty="0" smtClean="0"/>
              <a:t>Graphes</a:t>
            </a:r>
          </a:p>
          <a:p>
            <a:r>
              <a:rPr lang="fr-FR" dirty="0" smtClean="0"/>
              <a:t>Permet de faire des graphes simples</a:t>
            </a:r>
          </a:p>
          <a:p>
            <a:r>
              <a:rPr lang="fr-FR" dirty="0" smtClean="0"/>
              <a:t>PIP </a:t>
            </a:r>
            <a:r>
              <a:rPr lang="fr-FR" dirty="0" err="1" smtClean="0"/>
              <a:t>install</a:t>
            </a:r>
            <a:r>
              <a:rPr lang="fr-FR" dirty="0" smtClean="0"/>
              <a:t> </a:t>
            </a:r>
            <a:r>
              <a:rPr lang="fr-FR" dirty="0" err="1" smtClean="0"/>
              <a:t>matplotlib</a:t>
            </a:r>
            <a:endParaRPr lang="fr-FR" dirty="0" smtClean="0"/>
          </a:p>
          <a:p>
            <a:endParaRPr lang="fr-FR" dirty="0"/>
          </a:p>
        </p:txBody>
      </p:sp>
      <p:pic>
        <p:nvPicPr>
          <p:cNvPr id="5" name="Image 4"/>
          <p:cNvPicPr>
            <a:picLocks noChangeAspect="1"/>
          </p:cNvPicPr>
          <p:nvPr/>
        </p:nvPicPr>
        <p:blipFill>
          <a:blip r:embed="rId2"/>
          <a:stretch>
            <a:fillRect/>
          </a:stretch>
        </p:blipFill>
        <p:spPr>
          <a:xfrm>
            <a:off x="467544" y="3933056"/>
            <a:ext cx="3160567" cy="1008112"/>
          </a:xfrm>
          <a:prstGeom prst="rect">
            <a:avLst/>
          </a:prstGeom>
        </p:spPr>
      </p:pic>
      <p:pic>
        <p:nvPicPr>
          <p:cNvPr id="1026" name="Picture 2" descr="../_images/pyplot_si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2539708"/>
            <a:ext cx="4653476" cy="380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7879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Axes</a:t>
            </a:r>
            <a:endParaRPr lang="fr-FR" dirty="0"/>
          </a:p>
        </p:txBody>
      </p:sp>
      <p:pic>
        <p:nvPicPr>
          <p:cNvPr id="4" name="Espace réservé du contenu 3"/>
          <p:cNvPicPr>
            <a:picLocks noGrp="1" noChangeAspect="1"/>
          </p:cNvPicPr>
          <p:nvPr>
            <p:ph idx="1"/>
          </p:nvPr>
        </p:nvPicPr>
        <p:blipFill>
          <a:blip r:embed="rId2"/>
          <a:stretch>
            <a:fillRect/>
          </a:stretch>
        </p:blipFill>
        <p:spPr>
          <a:xfrm>
            <a:off x="2411760" y="1065344"/>
            <a:ext cx="3562140" cy="1139361"/>
          </a:xfrm>
          <a:prstGeom prst="rect">
            <a:avLst/>
          </a:prstGeom>
        </p:spPr>
      </p:pic>
      <p:pic>
        <p:nvPicPr>
          <p:cNvPr id="2050" name="Picture 2" descr="../_images/pyplot_formatst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2080656"/>
            <a:ext cx="52387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9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CLI</a:t>
            </a:r>
            <a:endParaRPr lang="fr-FR" dirty="0"/>
          </a:p>
        </p:txBody>
      </p:sp>
      <p:sp>
        <p:nvSpPr>
          <p:cNvPr id="3" name="Espace réservé du contenu 2"/>
          <p:cNvSpPr>
            <a:spLocks noGrp="1"/>
          </p:cNvSpPr>
          <p:nvPr>
            <p:ph idx="1"/>
          </p:nvPr>
        </p:nvSpPr>
        <p:spPr/>
        <p:txBody>
          <a:bodyPr/>
          <a:lstStyle/>
          <a:p>
            <a:endParaRPr lang="fr-FR"/>
          </a:p>
        </p:txBody>
      </p:sp>
      <p:pic>
        <p:nvPicPr>
          <p:cNvPr id="6" name="Image 5"/>
          <p:cNvPicPr>
            <a:picLocks noChangeAspect="1"/>
          </p:cNvPicPr>
          <p:nvPr/>
        </p:nvPicPr>
        <p:blipFill>
          <a:blip r:embed="rId2"/>
          <a:stretch>
            <a:fillRect/>
          </a:stretch>
        </p:blipFill>
        <p:spPr>
          <a:xfrm>
            <a:off x="179511" y="1407220"/>
            <a:ext cx="9648727" cy="5046116"/>
          </a:xfrm>
          <a:prstGeom prst="rect">
            <a:avLst/>
          </a:prstGeom>
        </p:spPr>
      </p:pic>
    </p:spTree>
    <p:extLst>
      <p:ext uri="{BB962C8B-B14F-4D97-AF65-F5344CB8AC3E}">
        <p14:creationId xmlns:p14="http://schemas.microsoft.com/office/powerpoint/2010/main" val="30241517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Transformation de </a:t>
            </a:r>
            <a:r>
              <a:rPr lang="fr-FR" dirty="0" smtClean="0"/>
              <a:t>Fourier</a:t>
            </a:r>
            <a:br>
              <a:rPr lang="fr-FR" dirty="0" smtClean="0"/>
            </a:br>
            <a:r>
              <a:rPr lang="fr-FR" dirty="0" smtClean="0"/>
              <a:t>Exemple simple</a:t>
            </a:r>
            <a:endParaRPr lang="fr-FR" dirty="0"/>
          </a:p>
        </p:txBody>
      </p:sp>
      <p:pic>
        <p:nvPicPr>
          <p:cNvPr id="4" name="Espace réservé du contenu 3"/>
          <p:cNvPicPr>
            <a:picLocks noGrp="1" noChangeAspect="1"/>
          </p:cNvPicPr>
          <p:nvPr>
            <p:ph idx="1"/>
          </p:nvPr>
        </p:nvPicPr>
        <p:blipFill>
          <a:blip r:embed="rId2"/>
          <a:stretch>
            <a:fillRect/>
          </a:stretch>
        </p:blipFill>
        <p:spPr>
          <a:xfrm>
            <a:off x="179512" y="1156209"/>
            <a:ext cx="4141945" cy="5040313"/>
          </a:xfrm>
          <a:prstGeom prst="rect">
            <a:avLst/>
          </a:prstGeom>
        </p:spPr>
      </p:pic>
      <p:pic>
        <p:nvPicPr>
          <p:cNvPr id="5" name="Image 4"/>
          <p:cNvPicPr>
            <a:picLocks noChangeAspect="1"/>
          </p:cNvPicPr>
          <p:nvPr/>
        </p:nvPicPr>
        <p:blipFill>
          <a:blip r:embed="rId3"/>
          <a:stretch>
            <a:fillRect/>
          </a:stretch>
        </p:blipFill>
        <p:spPr>
          <a:xfrm>
            <a:off x="4321457" y="1755360"/>
            <a:ext cx="5043991" cy="3782993"/>
          </a:xfrm>
          <a:prstGeom prst="rect">
            <a:avLst/>
          </a:prstGeom>
        </p:spPr>
      </p:pic>
      <p:sp>
        <p:nvSpPr>
          <p:cNvPr id="3" name="ZoneTexte 2"/>
          <p:cNvSpPr txBox="1"/>
          <p:nvPr/>
        </p:nvSpPr>
        <p:spPr>
          <a:xfrm>
            <a:off x="4321457" y="1083034"/>
            <a:ext cx="4951868" cy="830997"/>
          </a:xfrm>
          <a:prstGeom prst="rect">
            <a:avLst/>
          </a:prstGeom>
          <a:noFill/>
        </p:spPr>
        <p:txBody>
          <a:bodyPr wrap="none" rtlCol="0">
            <a:spAutoFit/>
          </a:bodyPr>
          <a:lstStyle/>
          <a:p>
            <a:r>
              <a:rPr lang="fr-FR" sz="1600" dirty="0"/>
              <a:t>La Transformée de Fourier </a:t>
            </a:r>
            <a:r>
              <a:rPr lang="fr-FR" sz="1600" dirty="0" smtClean="0"/>
              <a:t>Rapide (</a:t>
            </a:r>
            <a:r>
              <a:rPr lang="fr-FR" sz="1600" b="1" dirty="0" smtClean="0"/>
              <a:t>FFT)</a:t>
            </a:r>
            <a:r>
              <a:rPr lang="fr-FR" sz="1600" dirty="0" smtClean="0"/>
              <a:t> </a:t>
            </a:r>
            <a:r>
              <a:rPr lang="fr-FR" sz="1600" dirty="0"/>
              <a:t>est un </a:t>
            </a:r>
            <a:r>
              <a:rPr lang="fr-FR" sz="1600" dirty="0" err="1" smtClean="0"/>
              <a:t>algo</a:t>
            </a:r>
            <a:endParaRPr lang="fr-FR" sz="1600" dirty="0" smtClean="0"/>
          </a:p>
          <a:p>
            <a:r>
              <a:rPr lang="fr-FR" sz="1600" dirty="0" smtClean="0"/>
              <a:t>qui </a:t>
            </a:r>
            <a:r>
              <a:rPr lang="fr-FR" sz="1600" dirty="0"/>
              <a:t>permet de calculer des Transformées de </a:t>
            </a:r>
            <a:r>
              <a:rPr lang="fr-FR" sz="1600" dirty="0" smtClean="0"/>
              <a:t>Fourier</a:t>
            </a:r>
          </a:p>
          <a:p>
            <a:r>
              <a:rPr lang="fr-FR" sz="1600" dirty="0" smtClean="0"/>
              <a:t>Discrètes</a:t>
            </a:r>
            <a:r>
              <a:rPr lang="fr-FR" sz="1600" dirty="0"/>
              <a:t> </a:t>
            </a:r>
            <a:r>
              <a:rPr lang="fr-FR" sz="1600" dirty="0" smtClean="0"/>
              <a:t>(</a:t>
            </a:r>
            <a:r>
              <a:rPr lang="fr-FR" sz="1600" b="1" dirty="0" smtClean="0"/>
              <a:t>DFT)</a:t>
            </a:r>
          </a:p>
        </p:txBody>
      </p:sp>
    </p:spTree>
    <p:extLst>
      <p:ext uri="{BB962C8B-B14F-4D97-AF65-F5344CB8AC3E}">
        <p14:creationId xmlns:p14="http://schemas.microsoft.com/office/powerpoint/2010/main" val="28012334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Jupyter</a:t>
            </a:r>
            <a:endParaRPr lang="fr-FR" dirty="0"/>
          </a:p>
        </p:txBody>
      </p:sp>
      <p:sp>
        <p:nvSpPr>
          <p:cNvPr id="3" name="Espace réservé du contenu 2"/>
          <p:cNvSpPr>
            <a:spLocks noGrp="1"/>
          </p:cNvSpPr>
          <p:nvPr>
            <p:ph idx="1"/>
          </p:nvPr>
        </p:nvSpPr>
        <p:spPr/>
        <p:txBody>
          <a:bodyPr/>
          <a:lstStyle/>
          <a:p>
            <a:r>
              <a:rPr lang="fr-FR" dirty="0" smtClean="0"/>
              <a:t>Développement et visualisation des résultats en ligne</a:t>
            </a:r>
          </a:p>
          <a:p>
            <a:pPr lvl="1"/>
            <a:r>
              <a:rPr lang="fr-FR" dirty="0" smtClean="0"/>
              <a:t>Partage de code et de résultats en ligne</a:t>
            </a:r>
          </a:p>
          <a:p>
            <a:r>
              <a:rPr lang="fr-FR" dirty="0" err="1" smtClean="0"/>
              <a:t>Pip</a:t>
            </a:r>
            <a:r>
              <a:rPr lang="fr-FR" dirty="0" smtClean="0"/>
              <a:t> </a:t>
            </a:r>
            <a:r>
              <a:rPr lang="fr-FR" dirty="0" err="1" smtClean="0"/>
              <a:t>install</a:t>
            </a:r>
            <a:r>
              <a:rPr lang="fr-FR" dirty="0" smtClean="0"/>
              <a:t> </a:t>
            </a:r>
            <a:r>
              <a:rPr lang="fr-FR" dirty="0" err="1" smtClean="0"/>
              <a:t>jupyter</a:t>
            </a:r>
            <a:endParaRPr lang="fr-FR" dirty="0" smtClean="0"/>
          </a:p>
          <a:p>
            <a:r>
              <a:rPr lang="fr-FR" dirty="0" smtClean="0"/>
              <a:t>Python –m </a:t>
            </a:r>
            <a:r>
              <a:rPr lang="fr-FR" dirty="0" err="1" smtClean="0"/>
              <a:t>jupyter</a:t>
            </a:r>
            <a:r>
              <a:rPr lang="fr-FR" dirty="0" smtClean="0"/>
              <a:t> notebook</a:t>
            </a:r>
            <a:endParaRPr lang="fr-FR" dirty="0"/>
          </a:p>
        </p:txBody>
      </p:sp>
      <p:pic>
        <p:nvPicPr>
          <p:cNvPr id="1026" name="Picture 2" descr="example notebook of Lorenz differential equ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3291350"/>
            <a:ext cx="4464495" cy="3161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0425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CTypes</a:t>
            </a:r>
            <a:endParaRPr lang="fr-FR" dirty="0"/>
          </a:p>
        </p:txBody>
      </p:sp>
      <p:sp>
        <p:nvSpPr>
          <p:cNvPr id="3" name="Espace réservé du contenu 2"/>
          <p:cNvSpPr>
            <a:spLocks noGrp="1"/>
          </p:cNvSpPr>
          <p:nvPr>
            <p:ph idx="1"/>
          </p:nvPr>
        </p:nvSpPr>
        <p:spPr>
          <a:xfrm>
            <a:off x="179512" y="1412776"/>
            <a:ext cx="3620963" cy="5040560"/>
          </a:xfrm>
        </p:spPr>
        <p:txBody>
          <a:bodyPr/>
          <a:lstStyle/>
          <a:p>
            <a:r>
              <a:rPr lang="fr-FR" dirty="0" smtClean="0"/>
              <a:t>Une des grandes forces de Python est d’être compatible avec le C et C++ nativement</a:t>
            </a:r>
          </a:p>
          <a:p>
            <a:r>
              <a:rPr lang="fr-FR" dirty="0" smtClean="0"/>
              <a:t>Voici un petit programme en C</a:t>
            </a:r>
          </a:p>
          <a:p>
            <a:r>
              <a:rPr lang="fr-FR" dirty="0" smtClean="0"/>
              <a:t>A compiler avec </a:t>
            </a:r>
            <a:r>
              <a:rPr lang="fr-FR" dirty="0" err="1" smtClean="0"/>
              <a:t>gcc</a:t>
            </a:r>
            <a:r>
              <a:rPr lang="fr-FR" dirty="0" smtClean="0"/>
              <a:t> ou vs</a:t>
            </a:r>
          </a:p>
        </p:txBody>
      </p:sp>
      <p:pic>
        <p:nvPicPr>
          <p:cNvPr id="4" name="Image 3"/>
          <p:cNvPicPr>
            <a:picLocks noChangeAspect="1"/>
          </p:cNvPicPr>
          <p:nvPr/>
        </p:nvPicPr>
        <p:blipFill>
          <a:blip r:embed="rId2"/>
          <a:stretch>
            <a:fillRect/>
          </a:stretch>
        </p:blipFill>
        <p:spPr>
          <a:xfrm>
            <a:off x="3800475" y="1409671"/>
            <a:ext cx="5343525" cy="5429250"/>
          </a:xfrm>
          <a:prstGeom prst="rect">
            <a:avLst/>
          </a:prstGeom>
        </p:spPr>
      </p:pic>
    </p:spTree>
    <p:extLst>
      <p:ext uri="{BB962C8B-B14F-4D97-AF65-F5344CB8AC3E}">
        <p14:creationId xmlns:p14="http://schemas.microsoft.com/office/powerpoint/2010/main" val="265915788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Ctypes</a:t>
            </a:r>
            <a:r>
              <a:rPr lang="fr-FR" dirty="0" smtClean="0"/>
              <a:t> appel</a:t>
            </a:r>
            <a:endParaRPr lang="fr-FR" dirty="0"/>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a:blip r:embed="rId2"/>
          <a:stretch>
            <a:fillRect/>
          </a:stretch>
        </p:blipFill>
        <p:spPr>
          <a:xfrm>
            <a:off x="1907704" y="2564904"/>
            <a:ext cx="5712905" cy="1379587"/>
          </a:xfrm>
          <a:prstGeom prst="rect">
            <a:avLst/>
          </a:prstGeom>
        </p:spPr>
      </p:pic>
    </p:spTree>
    <p:extLst>
      <p:ext uri="{BB962C8B-B14F-4D97-AF65-F5344CB8AC3E}">
        <p14:creationId xmlns:p14="http://schemas.microsoft.com/office/powerpoint/2010/main" val="229229411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Types primitifs</a:t>
            </a:r>
            <a:endParaRPr lang="fr-FR" dirty="0"/>
          </a:p>
        </p:txBody>
      </p:sp>
      <p:pic>
        <p:nvPicPr>
          <p:cNvPr id="4" name="Espace réservé du contenu 3"/>
          <p:cNvPicPr>
            <a:picLocks noGrp="1" noChangeAspect="1"/>
          </p:cNvPicPr>
          <p:nvPr>
            <p:ph idx="1"/>
          </p:nvPr>
        </p:nvPicPr>
        <p:blipFill>
          <a:blip r:embed="rId2"/>
          <a:stretch>
            <a:fillRect/>
          </a:stretch>
        </p:blipFill>
        <p:spPr>
          <a:xfrm>
            <a:off x="1619672" y="1052736"/>
            <a:ext cx="6122740" cy="5040313"/>
          </a:xfrm>
          <a:prstGeom prst="rect">
            <a:avLst/>
          </a:prstGeom>
        </p:spPr>
      </p:pic>
    </p:spTree>
    <p:extLst>
      <p:ext uri="{BB962C8B-B14F-4D97-AF65-F5344CB8AC3E}">
        <p14:creationId xmlns:p14="http://schemas.microsoft.com/office/powerpoint/2010/main" val="49697203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616" y="0"/>
            <a:ext cx="7215842" cy="6785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3596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Wikipedia</a:t>
            </a:r>
            <a:endParaRPr lang="fr-FR" dirty="0"/>
          </a:p>
        </p:txBody>
      </p:sp>
      <p:sp>
        <p:nvSpPr>
          <p:cNvPr id="3" name="Espace réservé du contenu 2"/>
          <p:cNvSpPr>
            <a:spLocks noGrp="1"/>
          </p:cNvSpPr>
          <p:nvPr>
            <p:ph idx="1"/>
          </p:nvPr>
        </p:nvSpPr>
        <p:spPr/>
        <p:txBody>
          <a:bodyPr/>
          <a:lstStyle/>
          <a:p>
            <a:r>
              <a:rPr lang="fr-FR" dirty="0"/>
              <a:t>L</a:t>
            </a:r>
            <a:r>
              <a:rPr lang="fr-FR" dirty="0" smtClean="0"/>
              <a:t>a </a:t>
            </a:r>
            <a:r>
              <a:rPr lang="fr-FR" dirty="0"/>
              <a:t>science des données est l'extraction de connaissance d'ensembles de </a:t>
            </a:r>
            <a:r>
              <a:rPr lang="fr-FR" dirty="0" smtClean="0"/>
              <a:t>données</a:t>
            </a:r>
          </a:p>
          <a:p>
            <a:r>
              <a:rPr lang="fr-FR" dirty="0" smtClean="0"/>
              <a:t>Elle </a:t>
            </a:r>
            <a:r>
              <a:rPr lang="fr-FR" dirty="0"/>
              <a:t>emploie des techniques et des théories tirées de plusieurs autres domaines plus </a:t>
            </a:r>
            <a:r>
              <a:rPr lang="fr-FR" dirty="0" smtClean="0"/>
              <a:t>larges :</a:t>
            </a:r>
          </a:p>
          <a:p>
            <a:pPr lvl="1"/>
            <a:r>
              <a:rPr lang="fr-FR" dirty="0" smtClean="0"/>
              <a:t>des </a:t>
            </a:r>
            <a:r>
              <a:rPr lang="fr-FR" dirty="0"/>
              <a:t>mathématiques, la statistique principalement, la théorie de l'information et la technologie de l'information, notamment le traitement de signal, des modèles probabilistes, l'apprentissage automatique, l'apprentissage statistique, la programmation informatique, l'ingénierie de données, la reconnaissance de formes et l'apprentissage, la visualisation, l'analytique prophétique, la modélisation d'incertitude, le stockage de données, </a:t>
            </a:r>
            <a:r>
              <a:rPr lang="fr-FR" dirty="0" smtClean="0"/>
              <a:t>…</a:t>
            </a:r>
          </a:p>
        </p:txBody>
      </p:sp>
    </p:spTree>
    <p:extLst>
      <p:ext uri="{BB962C8B-B14F-4D97-AF65-F5344CB8AC3E}">
        <p14:creationId xmlns:p14="http://schemas.microsoft.com/office/powerpoint/2010/main" val="9142014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Data Science</a:t>
            </a:r>
            <a:endParaRPr lang="fr-FR" dirty="0"/>
          </a:p>
        </p:txBody>
      </p:sp>
      <p:pic>
        <p:nvPicPr>
          <p:cNvPr id="1026" name="Picture 2" descr="https://upload.wikimedia.org/wikipedia/commons/4/44/DataScienceDiscipline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2267" y="1412875"/>
            <a:ext cx="6720417" cy="504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8801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Data Science</a:t>
            </a:r>
            <a:endParaRPr lang="fr-FR" dirty="0"/>
          </a:p>
        </p:txBody>
      </p:sp>
      <p:sp>
        <p:nvSpPr>
          <p:cNvPr id="3" name="Espace réservé du contenu 2"/>
          <p:cNvSpPr>
            <a:spLocks noGrp="1"/>
          </p:cNvSpPr>
          <p:nvPr>
            <p:ph idx="1"/>
          </p:nvPr>
        </p:nvSpPr>
        <p:spPr/>
        <p:txBody>
          <a:bodyPr/>
          <a:lstStyle/>
          <a:p>
            <a:r>
              <a:rPr lang="fr-FR" dirty="0" smtClean="0"/>
              <a:t>S’appuie sur plusieurs technologies</a:t>
            </a:r>
          </a:p>
          <a:p>
            <a:r>
              <a:rPr lang="fr-FR" dirty="0" smtClean="0"/>
              <a:t>Développement</a:t>
            </a:r>
          </a:p>
          <a:p>
            <a:pPr lvl="1"/>
            <a:r>
              <a:rPr lang="fr-FR" dirty="0" smtClean="0"/>
              <a:t>Python, R</a:t>
            </a:r>
          </a:p>
          <a:p>
            <a:r>
              <a:rPr lang="fr-FR" dirty="0" smtClean="0"/>
              <a:t>Stockage</a:t>
            </a:r>
          </a:p>
          <a:p>
            <a:pPr lvl="1"/>
            <a:r>
              <a:rPr lang="fr-FR" dirty="0" smtClean="0"/>
              <a:t>File, Base de données, </a:t>
            </a:r>
            <a:r>
              <a:rPr lang="fr-FR" dirty="0" err="1" smtClean="0"/>
              <a:t>Big</a:t>
            </a:r>
            <a:r>
              <a:rPr lang="fr-FR" dirty="0" smtClean="0"/>
              <a:t> Data</a:t>
            </a:r>
          </a:p>
          <a:p>
            <a:r>
              <a:rPr lang="fr-FR" dirty="0" smtClean="0"/>
              <a:t>Math</a:t>
            </a:r>
          </a:p>
          <a:p>
            <a:pPr lvl="1"/>
            <a:r>
              <a:rPr lang="fr-FR" dirty="0" smtClean="0"/>
              <a:t>Régression, </a:t>
            </a:r>
            <a:r>
              <a:rPr lang="fr-FR" dirty="0" err="1" smtClean="0"/>
              <a:t>Stats</a:t>
            </a:r>
            <a:r>
              <a:rPr lang="fr-FR" dirty="0" smtClean="0"/>
              <a:t>, Algèbre linéaire</a:t>
            </a:r>
          </a:p>
          <a:p>
            <a:r>
              <a:rPr lang="fr-FR" dirty="0" smtClean="0"/>
              <a:t>IA</a:t>
            </a:r>
          </a:p>
          <a:p>
            <a:pPr lvl="1"/>
            <a:r>
              <a:rPr lang="fr-FR" dirty="0" smtClean="0"/>
              <a:t>Réseaux neuronaux</a:t>
            </a:r>
          </a:p>
        </p:txBody>
      </p:sp>
    </p:spTree>
    <p:extLst>
      <p:ext uri="{BB962C8B-B14F-4D97-AF65-F5344CB8AC3E}">
        <p14:creationId xmlns:p14="http://schemas.microsoft.com/office/powerpoint/2010/main" val="24653564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Ã©sultat de recherche d'images pour &quot;nuage de mot langages informatique&quo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764704"/>
            <a:ext cx="8762692" cy="5296979"/>
          </a:xfrm>
          <a:prstGeom prst="rect">
            <a:avLst/>
          </a:prstGeom>
          <a:noFill/>
          <a:extLst>
            <a:ext uri="{909E8E84-426E-40DD-AFC4-6F175D3DCCD1}">
              <a14:hiddenFill xmlns:a14="http://schemas.microsoft.com/office/drawing/2010/main">
                <a:solidFill>
                  <a:srgbClr val="FFFFFF"/>
                </a:solidFill>
              </a14:hiddenFill>
            </a:ext>
          </a:extLst>
        </p:spPr>
      </p:pic>
      <p:sp>
        <p:nvSpPr>
          <p:cNvPr id="4" name="Titre 3"/>
          <p:cNvSpPr>
            <a:spLocks noGrp="1"/>
          </p:cNvSpPr>
          <p:nvPr>
            <p:ph type="title"/>
          </p:nvPr>
        </p:nvSpPr>
        <p:spPr/>
        <p:txBody>
          <a:bodyPr/>
          <a:lstStyle/>
          <a:p>
            <a:endParaRPr lang="fr-FR"/>
          </a:p>
        </p:txBody>
      </p:sp>
    </p:spTree>
    <p:extLst>
      <p:ext uri="{BB962C8B-B14F-4D97-AF65-F5344CB8AC3E}">
        <p14:creationId xmlns:p14="http://schemas.microsoft.com/office/powerpoint/2010/main" val="2137073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Scripts Python</a:t>
            </a:r>
            <a:endParaRPr lang="fr-FR" dirty="0"/>
          </a:p>
        </p:txBody>
      </p:sp>
      <p:sp>
        <p:nvSpPr>
          <p:cNvPr id="3" name="Espace réservé du contenu 2"/>
          <p:cNvSpPr>
            <a:spLocks noGrp="1"/>
          </p:cNvSpPr>
          <p:nvPr>
            <p:ph idx="1"/>
          </p:nvPr>
        </p:nvSpPr>
        <p:spPr/>
        <p:txBody>
          <a:bodyPr/>
          <a:lstStyle/>
          <a:p>
            <a:r>
              <a:rPr lang="fr-FR" dirty="0" smtClean="0"/>
              <a:t>Fichiers *.</a:t>
            </a:r>
            <a:r>
              <a:rPr lang="fr-FR" dirty="0" err="1" smtClean="0"/>
              <a:t>py</a:t>
            </a:r>
            <a:endParaRPr lang="fr-FR" dirty="0" smtClean="0"/>
          </a:p>
          <a:p>
            <a:r>
              <a:rPr lang="fr-FR" dirty="0" smtClean="0"/>
              <a:t>Python filename.py</a:t>
            </a:r>
          </a:p>
          <a:p>
            <a:r>
              <a:rPr lang="fr-FR" dirty="0" smtClean="0"/>
              <a:t>Editeurs</a:t>
            </a:r>
          </a:p>
          <a:p>
            <a:pPr lvl="1"/>
            <a:r>
              <a:rPr lang="fr-FR" dirty="0" smtClean="0"/>
              <a:t>Notepad</a:t>
            </a:r>
          </a:p>
          <a:p>
            <a:pPr lvl="1"/>
            <a:r>
              <a:rPr lang="fr-FR" dirty="0" smtClean="0"/>
              <a:t>Visual Studio</a:t>
            </a:r>
          </a:p>
          <a:p>
            <a:pPr lvl="2"/>
            <a:r>
              <a:rPr lang="fr-FR" dirty="0" smtClean="0"/>
              <a:t>Code</a:t>
            </a:r>
          </a:p>
          <a:p>
            <a:pPr lvl="2"/>
            <a:r>
              <a:rPr lang="fr-FR" dirty="0" err="1" smtClean="0"/>
              <a:t>Community</a:t>
            </a:r>
            <a:endParaRPr lang="fr-FR" dirty="0"/>
          </a:p>
          <a:p>
            <a:pPr lvl="2"/>
            <a:r>
              <a:rPr lang="fr-FR" dirty="0" smtClean="0"/>
              <a:t>Professional</a:t>
            </a:r>
          </a:p>
          <a:p>
            <a:pPr lvl="1"/>
            <a:r>
              <a:rPr lang="fr-FR" dirty="0" smtClean="0"/>
              <a:t>Eclipse</a:t>
            </a:r>
          </a:p>
          <a:p>
            <a:pPr lvl="1"/>
            <a:r>
              <a:rPr lang="fr-FR" dirty="0" err="1" smtClean="0"/>
              <a:t>PyCharm</a:t>
            </a:r>
            <a:endParaRPr lang="fr-FR" dirty="0" smtClean="0"/>
          </a:p>
          <a:p>
            <a:pPr lvl="1"/>
            <a:r>
              <a:rPr lang="fr-FR" dirty="0" smtClean="0"/>
              <a:t>…</a:t>
            </a:r>
            <a:endParaRPr lang="fr-FR" dirty="0"/>
          </a:p>
        </p:txBody>
      </p:sp>
    </p:spTree>
    <p:extLst>
      <p:ext uri="{BB962C8B-B14F-4D97-AF65-F5344CB8AC3E}">
        <p14:creationId xmlns:p14="http://schemas.microsoft.com/office/powerpoint/2010/main" val="407489308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langages</a:t>
            </a:r>
            <a:endParaRPr lang="fr-FR" dirty="0"/>
          </a:p>
        </p:txBody>
      </p:sp>
      <p:sp>
        <p:nvSpPr>
          <p:cNvPr id="3" name="Espace réservé du contenu 2"/>
          <p:cNvSpPr>
            <a:spLocks noGrp="1"/>
          </p:cNvSpPr>
          <p:nvPr>
            <p:ph idx="1"/>
          </p:nvPr>
        </p:nvSpPr>
        <p:spPr/>
        <p:txBody>
          <a:bodyPr/>
          <a:lstStyle/>
          <a:p>
            <a:r>
              <a:rPr lang="fr-FR" dirty="0" smtClean="0"/>
              <a:t>Les "nouveaux"</a:t>
            </a:r>
          </a:p>
          <a:p>
            <a:pPr lvl="1"/>
            <a:r>
              <a:rPr lang="fr-FR" dirty="0" smtClean="0"/>
              <a:t>Python, R, Scala, </a:t>
            </a:r>
            <a:r>
              <a:rPr lang="fr-FR" dirty="0" err="1" smtClean="0"/>
              <a:t>Kotlin</a:t>
            </a:r>
            <a:r>
              <a:rPr lang="fr-FR" dirty="0" smtClean="0"/>
              <a:t>, …</a:t>
            </a:r>
          </a:p>
          <a:p>
            <a:r>
              <a:rPr lang="fr-FR" dirty="0" smtClean="0"/>
              <a:t>Les "anciens"</a:t>
            </a:r>
          </a:p>
          <a:p>
            <a:pPr lvl="1"/>
            <a:r>
              <a:rPr lang="fr-FR" dirty="0" smtClean="0"/>
              <a:t>Java, C#</a:t>
            </a:r>
            <a:endParaRPr lang="fr-FR" dirty="0"/>
          </a:p>
        </p:txBody>
      </p:sp>
      <p:pic>
        <p:nvPicPr>
          <p:cNvPr id="4" name="Image 3"/>
          <p:cNvPicPr>
            <a:picLocks noChangeAspect="1"/>
          </p:cNvPicPr>
          <p:nvPr/>
        </p:nvPicPr>
        <p:blipFill>
          <a:blip r:embed="rId2"/>
          <a:stretch>
            <a:fillRect/>
          </a:stretch>
        </p:blipFill>
        <p:spPr>
          <a:xfrm>
            <a:off x="1214437" y="5023445"/>
            <a:ext cx="6715125" cy="1285875"/>
          </a:xfrm>
          <a:prstGeom prst="rect">
            <a:avLst/>
          </a:prstGeom>
        </p:spPr>
      </p:pic>
    </p:spTree>
    <p:extLst>
      <p:ext uri="{BB962C8B-B14F-4D97-AF65-F5344CB8AC3E}">
        <p14:creationId xmlns:p14="http://schemas.microsoft.com/office/powerpoint/2010/main" val="37278765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Data </a:t>
            </a:r>
            <a:r>
              <a:rPr lang="fr-FR" dirty="0" err="1" smtClean="0"/>
              <a:t>Scientist</a:t>
            </a:r>
            <a:endParaRPr lang="fr-FR" dirty="0"/>
          </a:p>
        </p:txBody>
      </p:sp>
      <p:sp>
        <p:nvSpPr>
          <p:cNvPr id="3" name="Espace réservé du contenu 2"/>
          <p:cNvSpPr>
            <a:spLocks noGrp="1"/>
          </p:cNvSpPr>
          <p:nvPr>
            <p:ph idx="1"/>
          </p:nvPr>
        </p:nvSpPr>
        <p:spPr/>
        <p:txBody>
          <a:bodyPr/>
          <a:lstStyle/>
          <a:p>
            <a:r>
              <a:rPr lang="fr-FR" dirty="0"/>
              <a:t>Le premier objectif du </a:t>
            </a:r>
            <a:r>
              <a:rPr lang="fr-FR" dirty="0" smtClean="0"/>
              <a:t>data </a:t>
            </a:r>
            <a:r>
              <a:rPr lang="fr-FR" dirty="0" err="1"/>
              <a:t>scientist</a:t>
            </a:r>
            <a:r>
              <a:rPr lang="fr-FR" dirty="0"/>
              <a:t> </a:t>
            </a:r>
            <a:r>
              <a:rPr lang="fr-FR" dirty="0" smtClean="0"/>
              <a:t>est </a:t>
            </a:r>
            <a:r>
              <a:rPr lang="fr-FR" dirty="0"/>
              <a:t>de produire des méthodes (automatisées, autant que possible) de tri et d'analyse de données de masse et de sources plus ou moins complexes ou disjointes de données, afin d'en extraire des informations utiles ou potentiellement </a:t>
            </a:r>
            <a:r>
              <a:rPr lang="fr-FR" dirty="0" smtClean="0"/>
              <a:t>utiles</a:t>
            </a:r>
          </a:p>
          <a:p>
            <a:r>
              <a:rPr lang="fr-FR" dirty="0" smtClean="0"/>
              <a:t>Terme inventé en 2001 par William Cleveland</a:t>
            </a:r>
          </a:p>
          <a:p>
            <a:r>
              <a:rPr lang="en-US" dirty="0"/>
              <a:t>Data Scientist (n.): Person who is better at statistics than any software engineer and better at software engineering than any statistician</a:t>
            </a:r>
            <a:endParaRPr lang="fr-FR" dirty="0" smtClean="0"/>
          </a:p>
          <a:p>
            <a:endParaRPr lang="fr-FR" dirty="0"/>
          </a:p>
        </p:txBody>
      </p:sp>
    </p:spTree>
    <p:extLst>
      <p:ext uri="{BB962C8B-B14F-4D97-AF65-F5344CB8AC3E}">
        <p14:creationId xmlns:p14="http://schemas.microsoft.com/office/powerpoint/2010/main" val="26263244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Difficultés</a:t>
            </a:r>
            <a:endParaRPr lang="fr-FR" dirty="0"/>
          </a:p>
        </p:txBody>
      </p:sp>
      <p:sp>
        <p:nvSpPr>
          <p:cNvPr id="3" name="Espace réservé du contenu 2"/>
          <p:cNvSpPr>
            <a:spLocks noGrp="1"/>
          </p:cNvSpPr>
          <p:nvPr>
            <p:ph idx="1"/>
          </p:nvPr>
        </p:nvSpPr>
        <p:spPr/>
        <p:txBody>
          <a:bodyPr/>
          <a:lstStyle/>
          <a:p>
            <a:r>
              <a:rPr lang="fr-FR" dirty="0" smtClean="0"/>
              <a:t>Certains problèmes sont trop complexes pour être résolus par un algorithme</a:t>
            </a:r>
          </a:p>
          <a:p>
            <a:pPr lvl="1"/>
            <a:r>
              <a:rPr lang="fr-FR" dirty="0" smtClean="0"/>
              <a:t>Comment reconnaitre un visage ?</a:t>
            </a:r>
          </a:p>
          <a:p>
            <a:pPr lvl="1"/>
            <a:r>
              <a:rPr lang="fr-FR" dirty="0" smtClean="0"/>
              <a:t>Comment conduire une voiture ?</a:t>
            </a:r>
          </a:p>
          <a:p>
            <a:pPr lvl="1"/>
            <a:r>
              <a:rPr lang="fr-FR" dirty="0" smtClean="0"/>
              <a:t>Est-ce la même personne ?</a:t>
            </a:r>
          </a:p>
          <a:p>
            <a:pPr lvl="1"/>
            <a:endParaRPr lang="fr-FR" dirty="0" smtClean="0"/>
          </a:p>
          <a:p>
            <a:pPr lvl="1"/>
            <a:r>
              <a:rPr lang="fr-FR" dirty="0" smtClean="0"/>
              <a:t>Les mesures anthropométriques ne suffisent pas</a:t>
            </a:r>
            <a:endParaRPr lang="fr-FR" dirty="0"/>
          </a:p>
        </p:txBody>
      </p:sp>
      <p:pic>
        <p:nvPicPr>
          <p:cNvPr id="1026" name="Picture 2" descr="RÃ©sultat de recherche d'images pour &quot;ia reconnaissance visage katy perry&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7259" y="1823841"/>
            <a:ext cx="3584552" cy="23897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Ã©sultat de recherche d'images pour &quot;deep learning  visage katy perry&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1851480"/>
            <a:ext cx="1821722" cy="236206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4"/>
          <a:stretch>
            <a:fillRect/>
          </a:stretch>
        </p:blipFill>
        <p:spPr>
          <a:xfrm>
            <a:off x="2339752" y="4529861"/>
            <a:ext cx="3751511" cy="2298271"/>
          </a:xfrm>
          <a:prstGeom prst="rect">
            <a:avLst/>
          </a:prstGeom>
        </p:spPr>
      </p:pic>
    </p:spTree>
    <p:extLst>
      <p:ext uri="{BB962C8B-B14F-4D97-AF65-F5344CB8AC3E}">
        <p14:creationId xmlns:p14="http://schemas.microsoft.com/office/powerpoint/2010/main" val="283672956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L'intelligence artificielle</a:t>
            </a:r>
            <a:endParaRPr lang="fr-FR" dirty="0"/>
          </a:p>
        </p:txBody>
      </p:sp>
      <p:sp>
        <p:nvSpPr>
          <p:cNvPr id="3" name="Espace réservé du contenu 2"/>
          <p:cNvSpPr>
            <a:spLocks noGrp="1"/>
          </p:cNvSpPr>
          <p:nvPr>
            <p:ph idx="1"/>
          </p:nvPr>
        </p:nvSpPr>
        <p:spPr>
          <a:xfrm>
            <a:off x="179513" y="1412776"/>
            <a:ext cx="4392488" cy="5040560"/>
          </a:xfrm>
        </p:spPr>
        <p:txBody>
          <a:bodyPr/>
          <a:lstStyle/>
          <a:p>
            <a:r>
              <a:rPr lang="fr-FR" dirty="0" smtClean="0"/>
              <a:t>l'IA est </a:t>
            </a:r>
            <a:r>
              <a:rPr lang="fr-FR" dirty="0"/>
              <a:t>l'ensemble des théories et des techniques mises en œuvre en vue de réaliser des machines capables de simuler l'intelligence </a:t>
            </a:r>
          </a:p>
        </p:txBody>
      </p:sp>
      <p:pic>
        <p:nvPicPr>
          <p:cNvPr id="3074"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1412776"/>
            <a:ext cx="5238750"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021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 de Turing</a:t>
            </a:r>
            <a:endParaRPr lang="fr-FR" dirty="0"/>
          </a:p>
        </p:txBody>
      </p:sp>
      <p:sp>
        <p:nvSpPr>
          <p:cNvPr id="3" name="Espace réservé du contenu 2"/>
          <p:cNvSpPr>
            <a:spLocks noGrp="1"/>
          </p:cNvSpPr>
          <p:nvPr>
            <p:ph idx="1"/>
          </p:nvPr>
        </p:nvSpPr>
        <p:spPr>
          <a:xfrm>
            <a:off x="179513" y="1412776"/>
            <a:ext cx="6850928" cy="5040560"/>
          </a:xfrm>
        </p:spPr>
        <p:txBody>
          <a:bodyPr/>
          <a:lstStyle/>
          <a:p>
            <a:r>
              <a:rPr lang="fr-FR" dirty="0"/>
              <a:t>Le test de Turing est une proposition de test d’intelligence artificielle fondée sur la faculté d'une machine à imiter la conversation </a:t>
            </a:r>
            <a:r>
              <a:rPr lang="fr-FR" dirty="0" smtClean="0"/>
              <a:t>humaine</a:t>
            </a:r>
          </a:p>
          <a:p>
            <a:pPr lvl="1"/>
            <a:r>
              <a:rPr lang="fr-FR" dirty="0" smtClean="0"/>
              <a:t>Ce test </a:t>
            </a:r>
            <a:r>
              <a:rPr lang="fr-FR" dirty="0"/>
              <a:t>consiste à mettre un humain en confrontation verbale à l’aveugle avec un ordinateur et un autre </a:t>
            </a:r>
            <a:r>
              <a:rPr lang="fr-FR" dirty="0" smtClean="0"/>
              <a:t>humain</a:t>
            </a:r>
          </a:p>
          <a:p>
            <a:pPr lvl="1"/>
            <a:r>
              <a:rPr lang="fr-FR" dirty="0" smtClean="0"/>
              <a:t>Si </a:t>
            </a:r>
            <a:r>
              <a:rPr lang="fr-FR" dirty="0"/>
              <a:t>la personne qui engage les conversations n’est pas capable de dire lequel de ses interlocuteurs est un ordinateur, on peut considérer que le logiciel de l’ordinateur a passé avec succès le </a:t>
            </a:r>
            <a:r>
              <a:rPr lang="fr-FR" dirty="0" smtClean="0"/>
              <a:t>test</a:t>
            </a:r>
            <a:endParaRPr lang="fr-FR" dirty="0"/>
          </a:p>
        </p:txBody>
      </p:sp>
      <p:pic>
        <p:nvPicPr>
          <p:cNvPr id="4098" name="Picture 2" descr="https://upload.wikimedia.org/wikipedia/commons/thumb/e/e4/Turing_Test_version_3.png/220px-Turing_Test_version_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441" y="2276872"/>
            <a:ext cx="2095500"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3773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Copier la nature ou non</a:t>
            </a:r>
            <a:endParaRPr lang="fr-FR" dirty="0"/>
          </a:p>
        </p:txBody>
      </p:sp>
      <p:pic>
        <p:nvPicPr>
          <p:cNvPr id="5122" name="Picture 2" descr="RÃ©sultat de recherche d'images pour &quot;appareil photo&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5493"/>
            <a:ext cx="42862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attoyz en bois charrette roue Ornemental bois charrette WAGON Roues 59cm jardin dÃ©co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551" y="2313809"/>
            <a:ext cx="4632449" cy="452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5683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IA - ML - DL</a:t>
            </a:r>
            <a:endParaRPr lang="fr-FR" dirty="0"/>
          </a:p>
        </p:txBody>
      </p:sp>
      <p:pic>
        <p:nvPicPr>
          <p:cNvPr id="1026" name="Picture 2" descr="https://www.mytectra.com/media/wysiwyg/Blog/deep-lear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1399"/>
            <a:ext cx="9144000" cy="581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4938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Machine Learning</a:t>
            </a:r>
            <a:endParaRPr lang="fr-FR" dirty="0"/>
          </a:p>
        </p:txBody>
      </p:sp>
      <p:pic>
        <p:nvPicPr>
          <p:cNvPr id="4" name="Picture 2" descr="https://thinkr.fr/wp-content/uploads/machine-learning-me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4576"/>
            <a:ext cx="9162255" cy="4581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8698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Apprentissage supervisé</a:t>
            </a:r>
            <a:endParaRPr lang="fr-FR" dirty="0"/>
          </a:p>
        </p:txBody>
      </p:sp>
      <p:sp>
        <p:nvSpPr>
          <p:cNvPr id="3" name="Espace réservé du contenu 2"/>
          <p:cNvSpPr>
            <a:spLocks noGrp="1"/>
          </p:cNvSpPr>
          <p:nvPr>
            <p:ph idx="1"/>
          </p:nvPr>
        </p:nvSpPr>
        <p:spPr/>
        <p:txBody>
          <a:bodyPr/>
          <a:lstStyle/>
          <a:p>
            <a:r>
              <a:rPr lang="fr-FR" dirty="0" smtClean="0"/>
              <a:t>Dans cet exemple les images ont été annotés par un expert avec leur catégorie</a:t>
            </a:r>
          </a:p>
          <a:p>
            <a:pPr lvl="1"/>
            <a:r>
              <a:rPr lang="fr-FR" dirty="0" smtClean="0"/>
              <a:t>La machine apprend puis prédit</a:t>
            </a:r>
            <a:endParaRPr lang="fr-FR" dirty="0"/>
          </a:p>
        </p:txBody>
      </p:sp>
      <p:pic>
        <p:nvPicPr>
          <p:cNvPr id="1026" name="Picture 2" descr="Chaque image est labellée de sa catégor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852936"/>
            <a:ext cx="45339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6281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a:t>
            </a:r>
            <a:endParaRPr lang="fr-FR" dirty="0"/>
          </a:p>
        </p:txBody>
      </p:sp>
      <p:sp>
        <p:nvSpPr>
          <p:cNvPr id="3" name="Espace réservé du contenu 2"/>
          <p:cNvSpPr>
            <a:spLocks noGrp="1"/>
          </p:cNvSpPr>
          <p:nvPr>
            <p:ph idx="1"/>
          </p:nvPr>
        </p:nvSpPr>
        <p:spPr/>
        <p:txBody>
          <a:bodyPr/>
          <a:lstStyle/>
          <a:p>
            <a:r>
              <a:rPr lang="fr-FR" dirty="0" smtClean="0"/>
              <a:t>Imaginez </a:t>
            </a:r>
            <a:r>
              <a:rPr lang="fr-FR" dirty="0"/>
              <a:t>que vous voulez savoir si vous payez trop cher votre </a:t>
            </a:r>
            <a:r>
              <a:rPr lang="fr-FR" dirty="0" smtClean="0"/>
              <a:t>loyer</a:t>
            </a:r>
          </a:p>
          <a:p>
            <a:r>
              <a:rPr lang="fr-FR" dirty="0" smtClean="0"/>
              <a:t>Vous </a:t>
            </a:r>
            <a:r>
              <a:rPr lang="fr-FR" dirty="0"/>
              <a:t>avez récupéré sur un site de location une trentaine de prix des locations disponibles, ainsi que la surface associée</a:t>
            </a:r>
          </a:p>
        </p:txBody>
      </p:sp>
      <p:pic>
        <p:nvPicPr>
          <p:cNvPr id="4" name="Image 3"/>
          <p:cNvPicPr>
            <a:picLocks noChangeAspect="1"/>
          </p:cNvPicPr>
          <p:nvPr/>
        </p:nvPicPr>
        <p:blipFill>
          <a:blip r:embed="rId2"/>
          <a:stretch>
            <a:fillRect/>
          </a:stretch>
        </p:blipFill>
        <p:spPr>
          <a:xfrm>
            <a:off x="4932040" y="4149080"/>
            <a:ext cx="2809875" cy="2038350"/>
          </a:xfrm>
          <a:prstGeom prst="rect">
            <a:avLst/>
          </a:prstGeom>
        </p:spPr>
      </p:pic>
    </p:spTree>
    <p:extLst>
      <p:ext uri="{BB962C8B-B14F-4D97-AF65-F5344CB8AC3E}">
        <p14:creationId xmlns:p14="http://schemas.microsoft.com/office/powerpoint/2010/main" val="2028155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Intellisense</a:t>
            </a:r>
            <a:endParaRPr lang="fr-FR" dirty="0"/>
          </a:p>
        </p:txBody>
      </p:sp>
      <p:pic>
        <p:nvPicPr>
          <p:cNvPr id="4" name="python-intellisens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39552" y="908720"/>
            <a:ext cx="7967662" cy="5040313"/>
          </a:xfrm>
        </p:spPr>
      </p:pic>
    </p:spTree>
    <p:extLst>
      <p:ext uri="{BB962C8B-B14F-4D97-AF65-F5344CB8AC3E}">
        <p14:creationId xmlns:p14="http://schemas.microsoft.com/office/powerpoint/2010/main" val="11938822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Régression linéaire</a:t>
            </a:r>
            <a:endParaRPr lang="fr-FR" dirty="0"/>
          </a:p>
        </p:txBody>
      </p:sp>
      <p:sp>
        <p:nvSpPr>
          <p:cNvPr id="3" name="Espace réservé du contenu 2"/>
          <p:cNvSpPr>
            <a:spLocks noGrp="1"/>
          </p:cNvSpPr>
          <p:nvPr>
            <p:ph idx="1"/>
          </p:nvPr>
        </p:nvSpPr>
        <p:spPr/>
        <p:txBody>
          <a:bodyPr/>
          <a:lstStyle/>
          <a:p>
            <a:r>
              <a:rPr lang="fr-FR" dirty="0" smtClean="0"/>
              <a:t>Notre exemple montre une régression linéaire</a:t>
            </a:r>
          </a:p>
          <a:p>
            <a:endParaRPr lang="fr-FR" dirty="0"/>
          </a:p>
        </p:txBody>
      </p:sp>
      <p:pic>
        <p:nvPicPr>
          <p:cNvPr id="2056" name="Picture 8" descr="la droite de régression correspondant à la modélisation statistique du nuage de 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1" y="2420888"/>
            <a:ext cx="5212067" cy="3648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299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Apprentissage</a:t>
            </a:r>
            <a:endParaRPr lang="fr-FR" dirty="0"/>
          </a:p>
        </p:txBody>
      </p:sp>
      <p:sp>
        <p:nvSpPr>
          <p:cNvPr id="3" name="Espace réservé du contenu 2"/>
          <p:cNvSpPr>
            <a:spLocks noGrp="1"/>
          </p:cNvSpPr>
          <p:nvPr>
            <p:ph idx="1"/>
          </p:nvPr>
        </p:nvSpPr>
        <p:spPr/>
        <p:txBody>
          <a:bodyPr/>
          <a:lstStyle/>
          <a:p>
            <a:r>
              <a:rPr lang="fr-FR" dirty="0"/>
              <a:t>En machine </a:t>
            </a:r>
            <a:r>
              <a:rPr lang="fr-FR" dirty="0" err="1"/>
              <a:t>learning</a:t>
            </a:r>
            <a:r>
              <a:rPr lang="fr-FR" dirty="0"/>
              <a:t>, l'idée est que l'algorithme construise une "représentation interne" tout seul afin de pouvoir effectuer la tâche qui lui est demandée (prédiction, identification, </a:t>
            </a:r>
            <a:r>
              <a:rPr lang="fr-FR" dirty="0" err="1" smtClean="0"/>
              <a:t>etc</a:t>
            </a:r>
            <a:r>
              <a:rPr lang="fr-FR" dirty="0" smtClean="0"/>
              <a:t>)</a:t>
            </a:r>
          </a:p>
          <a:p>
            <a:r>
              <a:rPr lang="fr-FR" dirty="0" smtClean="0"/>
              <a:t>L’être humain est quasiment incapable d’écrire l’algorithme</a:t>
            </a:r>
          </a:p>
          <a:p>
            <a:r>
              <a:rPr lang="fr-FR" dirty="0" smtClean="0"/>
              <a:t>Pour </a:t>
            </a:r>
            <a:r>
              <a:rPr lang="fr-FR" dirty="0"/>
              <a:t>cela, il va d'abord falloir lui entrer un jeu de données d'exemples afin qu'il puisse s'entraîner et s'améliorer, d'où le mot </a:t>
            </a:r>
            <a:r>
              <a:rPr lang="fr-FR" dirty="0" smtClean="0"/>
              <a:t>apprentissage</a:t>
            </a:r>
          </a:p>
          <a:p>
            <a:r>
              <a:rPr lang="fr-FR" dirty="0" smtClean="0"/>
              <a:t>Ce </a:t>
            </a:r>
            <a:r>
              <a:rPr lang="fr-FR" dirty="0"/>
              <a:t>jeu de données s'appelle le </a:t>
            </a:r>
            <a:r>
              <a:rPr lang="fr-FR" dirty="0" smtClean="0"/>
              <a:t>training set</a:t>
            </a:r>
          </a:p>
          <a:p>
            <a:endParaRPr lang="fr-FR" dirty="0"/>
          </a:p>
        </p:txBody>
      </p:sp>
    </p:spTree>
    <p:extLst>
      <p:ext uri="{BB962C8B-B14F-4D97-AF65-F5344CB8AC3E}">
        <p14:creationId xmlns:p14="http://schemas.microsoft.com/office/powerpoint/2010/main" val="38579995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Machine Learning </a:t>
            </a:r>
            <a:r>
              <a:rPr lang="fr-FR" smtClean="0"/>
              <a:t>vs Programmation</a:t>
            </a:r>
            <a:endParaRPr lang="fr-FR" dirty="0"/>
          </a:p>
        </p:txBody>
      </p:sp>
      <p:pic>
        <p:nvPicPr>
          <p:cNvPr id="1026" name="Picture 2" descr="https://dpzbhybb2pdcj.cloudfront.net/allaire/Figures/01fig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420888"/>
            <a:ext cx="6048672" cy="3069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72932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t>
            </a:r>
            <a:r>
              <a:rPr lang="fr-FR" dirty="0" err="1" smtClean="0"/>
              <a:t>frameworks</a:t>
            </a:r>
            <a:endParaRPr lang="fr-FR" dirty="0"/>
          </a:p>
        </p:txBody>
      </p:sp>
      <p:sp>
        <p:nvSpPr>
          <p:cNvPr id="3" name="Espace réservé du contenu 2"/>
          <p:cNvSpPr>
            <a:spLocks noGrp="1"/>
          </p:cNvSpPr>
          <p:nvPr>
            <p:ph idx="1"/>
          </p:nvPr>
        </p:nvSpPr>
        <p:spPr/>
        <p:txBody>
          <a:bodyPr/>
          <a:lstStyle/>
          <a:p>
            <a:r>
              <a:rPr lang="fr-FR" dirty="0" smtClean="0"/>
              <a:t>Le leader</a:t>
            </a:r>
          </a:p>
          <a:p>
            <a:pPr lvl="1"/>
            <a:r>
              <a:rPr lang="fr-FR" dirty="0" smtClean="0"/>
              <a:t>Python </a:t>
            </a:r>
            <a:r>
              <a:rPr lang="fr-FR" dirty="0" err="1" smtClean="0"/>
              <a:t>ScikitLearn</a:t>
            </a:r>
            <a:r>
              <a:rPr lang="fr-FR" dirty="0" smtClean="0"/>
              <a:t> (INRIA)</a:t>
            </a:r>
            <a:endParaRPr lang="fr-FR" dirty="0"/>
          </a:p>
          <a:p>
            <a:r>
              <a:rPr lang="fr-FR" dirty="0" smtClean="0"/>
              <a:t>Le challenger</a:t>
            </a:r>
          </a:p>
          <a:p>
            <a:pPr lvl="1"/>
            <a:r>
              <a:rPr lang="fr-FR" dirty="0" smtClean="0"/>
              <a:t>R</a:t>
            </a:r>
          </a:p>
          <a:p>
            <a:r>
              <a:rPr lang="fr-FR" dirty="0" smtClean="0"/>
              <a:t>Java et C# savent en faire mais ne font pas référence</a:t>
            </a:r>
          </a:p>
        </p:txBody>
      </p:sp>
      <p:pic>
        <p:nvPicPr>
          <p:cNvPr id="3074" name="Picture 2" descr="RÃ©sultat de recherche d'images pour &quot;scikitlear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268760"/>
            <a:ext cx="2095500"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615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Deep</a:t>
            </a:r>
            <a:r>
              <a:rPr lang="fr-FR" dirty="0" smtClean="0"/>
              <a:t> Learning</a:t>
            </a:r>
            <a:endParaRPr lang="fr-FR" dirty="0"/>
          </a:p>
        </p:txBody>
      </p:sp>
      <p:sp>
        <p:nvSpPr>
          <p:cNvPr id="3" name="Espace réservé du contenu 2"/>
          <p:cNvSpPr>
            <a:spLocks noGrp="1"/>
          </p:cNvSpPr>
          <p:nvPr>
            <p:ph idx="1"/>
          </p:nvPr>
        </p:nvSpPr>
        <p:spPr/>
        <p:txBody>
          <a:bodyPr/>
          <a:lstStyle/>
          <a:p>
            <a:r>
              <a:rPr lang="fr-FR" dirty="0" smtClean="0"/>
              <a:t>Le </a:t>
            </a:r>
            <a:r>
              <a:rPr lang="fr-FR" dirty="0" err="1" smtClean="0"/>
              <a:t>deep</a:t>
            </a:r>
            <a:r>
              <a:rPr lang="fr-FR" dirty="0" smtClean="0"/>
              <a:t> </a:t>
            </a:r>
            <a:r>
              <a:rPr lang="fr-FR" dirty="0" err="1" smtClean="0"/>
              <a:t>learning</a:t>
            </a:r>
            <a:r>
              <a:rPr lang="fr-FR" dirty="0" smtClean="0"/>
              <a:t> </a:t>
            </a:r>
            <a:r>
              <a:rPr lang="fr-FR" dirty="0"/>
              <a:t>est un ensemble de méthodes d'apprentissage automatique tentant de modéliser avec un haut niveau d’abstraction des données grâce à des architectures articulées de différentes transformations </a:t>
            </a:r>
            <a:r>
              <a:rPr lang="fr-FR"/>
              <a:t>non </a:t>
            </a:r>
            <a:r>
              <a:rPr lang="fr-FR" smtClean="0"/>
              <a:t>linéaires</a:t>
            </a:r>
          </a:p>
          <a:p>
            <a:pPr lvl="1"/>
            <a:r>
              <a:rPr lang="fr-FR" smtClean="0"/>
              <a:t>Ces </a:t>
            </a:r>
            <a:r>
              <a:rPr lang="fr-FR" dirty="0"/>
              <a:t>techniques ont permis des progrès importants et rapides dans les domaines de l'analyse du signal sonore ou visuel et notamment de la reconnaissance faciale, de la reconnaissance vocale, de la vision par ordinateur, du traitement automatisé du langage</a:t>
            </a:r>
          </a:p>
        </p:txBody>
      </p:sp>
    </p:spTree>
    <p:extLst>
      <p:ext uri="{BB962C8B-B14F-4D97-AF65-F5344CB8AC3E}">
        <p14:creationId xmlns:p14="http://schemas.microsoft.com/office/powerpoint/2010/main" val="10784741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Neurone</a:t>
            </a:r>
            <a:endParaRPr lang="fr-FR"/>
          </a:p>
        </p:txBody>
      </p:sp>
      <p:sp>
        <p:nvSpPr>
          <p:cNvPr id="3" name="Espace réservé du contenu 2"/>
          <p:cNvSpPr>
            <a:spLocks noGrp="1"/>
          </p:cNvSpPr>
          <p:nvPr>
            <p:ph idx="1"/>
          </p:nvPr>
        </p:nvSpPr>
        <p:spPr/>
        <p:txBody>
          <a:bodyPr/>
          <a:lstStyle/>
          <a:p>
            <a:r>
              <a:rPr lang="fr-FR" dirty="0" smtClean="0"/>
              <a:t>En biologie un neurone est une cellule connecté à d’autre neurones qui a la faculté de laisser passer ou non un courant électrique</a:t>
            </a:r>
          </a:p>
          <a:p>
            <a:pPr lvl="1"/>
            <a:r>
              <a:rPr lang="fr-FR" dirty="0" smtClean="0"/>
              <a:t>Sa modélisation mathématique est appelé perceptron</a:t>
            </a:r>
          </a:p>
          <a:p>
            <a:endParaRPr lang="fr-FR" dirty="0"/>
          </a:p>
        </p:txBody>
      </p:sp>
      <p:pic>
        <p:nvPicPr>
          <p:cNvPr id="6146" name="Picture 2" descr="RÃ©sultat de recherche d'images pour &quot;neur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429000"/>
            <a:ext cx="5184576" cy="291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0268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Neurone</a:t>
            </a:r>
            <a:endParaRPr lang="fr-FR" dirty="0"/>
          </a:p>
        </p:txBody>
      </p:sp>
      <p:sp>
        <p:nvSpPr>
          <p:cNvPr id="3" name="Espace réservé du contenu 2"/>
          <p:cNvSpPr>
            <a:spLocks noGrp="1"/>
          </p:cNvSpPr>
          <p:nvPr>
            <p:ph idx="1"/>
          </p:nvPr>
        </p:nvSpPr>
        <p:spPr/>
        <p:txBody>
          <a:bodyPr/>
          <a:lstStyle/>
          <a:p>
            <a:r>
              <a:rPr lang="fr-FR" dirty="0" smtClean="0"/>
              <a:t>Un neurone possède plusieurs entrées (ix), une sortie (o), un seuil et une fonction d’activation (f)</a:t>
            </a:r>
          </a:p>
          <a:p>
            <a:r>
              <a:rPr lang="fr-FR" dirty="0" smtClean="0"/>
              <a:t>Chaque entrée possède un poids (</a:t>
            </a:r>
            <a:r>
              <a:rPr lang="fr-FR" dirty="0" err="1" smtClean="0"/>
              <a:t>Wx</a:t>
            </a:r>
            <a:r>
              <a:rPr lang="fr-FR" dirty="0" smtClean="0"/>
              <a:t>)</a:t>
            </a:r>
          </a:p>
          <a:p>
            <a:endParaRPr lang="fr-FR" dirty="0"/>
          </a:p>
        </p:txBody>
      </p:sp>
      <p:pic>
        <p:nvPicPr>
          <p:cNvPr id="1026" name="Picture 2" descr="Schéma d'un perceptron à n entré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473" y="2719205"/>
            <a:ext cx="5640561" cy="399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2969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Réseaux</a:t>
            </a:r>
            <a:endParaRPr lang="fr-FR" dirty="0"/>
          </a:p>
        </p:txBody>
      </p:sp>
      <p:sp>
        <p:nvSpPr>
          <p:cNvPr id="3" name="Espace réservé du contenu 2"/>
          <p:cNvSpPr>
            <a:spLocks noGrp="1"/>
          </p:cNvSpPr>
          <p:nvPr>
            <p:ph idx="1"/>
          </p:nvPr>
        </p:nvSpPr>
        <p:spPr/>
        <p:txBody>
          <a:bodyPr/>
          <a:lstStyle/>
          <a:p>
            <a:r>
              <a:rPr lang="fr-FR" dirty="0" smtClean="0"/>
              <a:t>Les neurones peuvent être mis en réseaux</a:t>
            </a:r>
          </a:p>
          <a:p>
            <a:pPr lvl="1"/>
            <a:r>
              <a:rPr lang="fr-FR" dirty="0" smtClean="0"/>
              <a:t>En arbre (MLP)</a:t>
            </a:r>
          </a:p>
          <a:p>
            <a:pPr lvl="1"/>
            <a:r>
              <a:rPr lang="fr-FR" dirty="0"/>
              <a:t>E</a:t>
            </a:r>
            <a:r>
              <a:rPr lang="fr-FR" dirty="0" smtClean="0"/>
              <a:t>n graphe (plus complexe)</a:t>
            </a:r>
          </a:p>
          <a:p>
            <a:pPr lvl="1"/>
            <a:r>
              <a:rPr lang="fr-FR" dirty="0" smtClean="0"/>
              <a:t>Poids multiples</a:t>
            </a:r>
          </a:p>
          <a:p>
            <a:r>
              <a:rPr lang="fr-FR" dirty="0" smtClean="0"/>
              <a:t>Très couteux</a:t>
            </a:r>
          </a:p>
          <a:p>
            <a:pPr lvl="1"/>
            <a:r>
              <a:rPr lang="fr-FR" dirty="0" smtClean="0"/>
              <a:t>Mais donne de très bon résultats</a:t>
            </a:r>
          </a:p>
          <a:p>
            <a:pPr lvl="1"/>
            <a:r>
              <a:rPr lang="fr-FR" dirty="0" smtClean="0"/>
              <a:t>Maitrise l’addition sur 4 bits avec 10 neurones et 10000 itérations</a:t>
            </a:r>
          </a:p>
          <a:p>
            <a:r>
              <a:rPr lang="fr-FR" dirty="0" err="1" smtClean="0"/>
              <a:t>Backpropagation</a:t>
            </a:r>
            <a:r>
              <a:rPr lang="fr-FR" dirty="0" smtClean="0"/>
              <a:t> complexe</a:t>
            </a:r>
          </a:p>
          <a:p>
            <a:pPr lvl="1"/>
            <a:r>
              <a:rPr lang="fr-FR" dirty="0" smtClean="0"/>
              <a:t>Basé sur la répartition de l'erreurs sur les poids et la pente de la courbe de la fonction d'activation (</a:t>
            </a:r>
            <a:r>
              <a:rPr lang="fr-FR" dirty="0" err="1" smtClean="0"/>
              <a:t>derivée</a:t>
            </a:r>
            <a:r>
              <a:rPr lang="fr-FR" smtClean="0"/>
              <a:t>)</a:t>
            </a:r>
            <a:endParaRPr lang="fr-FR" dirty="0"/>
          </a:p>
        </p:txBody>
      </p:sp>
      <p:pic>
        <p:nvPicPr>
          <p:cNvPr id="3074" name="Picture 2" descr="../_images/multilayerperceptron_networ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6" y="1930341"/>
            <a:ext cx="2088232" cy="226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185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L'aspect black box</a:t>
            </a:r>
            <a:endParaRPr lang="fr-FR" dirty="0"/>
          </a:p>
        </p:txBody>
      </p:sp>
      <p:pic>
        <p:nvPicPr>
          <p:cNvPr id="2050" name="Picture 2" descr="https://dpzbhybb2pdcj.cloudfront.net/allaire/Figures/01fig06_alt.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1640" y="1556792"/>
            <a:ext cx="6456644"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4056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Framework Historique</a:t>
            </a:r>
            <a:endParaRPr lang="fr-FR" dirty="0"/>
          </a:p>
        </p:txBody>
      </p:sp>
      <p:sp>
        <p:nvSpPr>
          <p:cNvPr id="3" name="Espace réservé du contenu 2"/>
          <p:cNvSpPr>
            <a:spLocks noGrp="1"/>
          </p:cNvSpPr>
          <p:nvPr>
            <p:ph idx="1"/>
          </p:nvPr>
        </p:nvSpPr>
        <p:spPr/>
        <p:txBody>
          <a:bodyPr/>
          <a:lstStyle/>
          <a:p>
            <a:r>
              <a:rPr lang="fr-FR" dirty="0" smtClean="0"/>
              <a:t>Python </a:t>
            </a:r>
            <a:r>
              <a:rPr lang="fr-FR" dirty="0" err="1" smtClean="0"/>
              <a:t>SciKitLearn</a:t>
            </a:r>
            <a:endParaRPr lang="fr-FR" dirty="0" smtClean="0"/>
          </a:p>
          <a:p>
            <a:pPr lvl="1"/>
            <a:r>
              <a:rPr lang="fr-FR" dirty="0" smtClean="0"/>
              <a:t>Utilisé par </a:t>
            </a:r>
            <a:r>
              <a:rPr lang="fr-FR" dirty="0" err="1" smtClean="0"/>
              <a:t>Spotifiy</a:t>
            </a:r>
            <a:r>
              <a:rPr lang="fr-FR" dirty="0" smtClean="0"/>
              <a:t>, Microsoft, …</a:t>
            </a:r>
          </a:p>
          <a:p>
            <a:pPr lvl="1"/>
            <a:r>
              <a:rPr lang="fr-FR" dirty="0" smtClean="0"/>
              <a:t>Basé sur les </a:t>
            </a:r>
            <a:r>
              <a:rPr lang="fr-FR" dirty="0" err="1" smtClean="0"/>
              <a:t>CPUs</a:t>
            </a:r>
            <a:endParaRPr lang="fr-FR" dirty="0" smtClean="0"/>
          </a:p>
          <a:p>
            <a:pPr lvl="1"/>
            <a:r>
              <a:rPr lang="fr-FR" dirty="0" smtClean="0"/>
              <a:t>Libre</a:t>
            </a:r>
            <a:endParaRPr lang="fr-FR" dirty="0"/>
          </a:p>
        </p:txBody>
      </p:sp>
    </p:spTree>
    <p:extLst>
      <p:ext uri="{BB962C8B-B14F-4D97-AF65-F5344CB8AC3E}">
        <p14:creationId xmlns:p14="http://schemas.microsoft.com/office/powerpoint/2010/main" val="1467616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PyLint</a:t>
            </a:r>
            <a:endParaRPr lang="fr-FR" dirty="0"/>
          </a:p>
        </p:txBody>
      </p:sp>
      <p:pic>
        <p:nvPicPr>
          <p:cNvPr id="4" name="python-lint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11560" y="980728"/>
            <a:ext cx="7967662" cy="5040313"/>
          </a:xfrm>
        </p:spPr>
      </p:pic>
    </p:spTree>
    <p:extLst>
      <p:ext uri="{BB962C8B-B14F-4D97-AF65-F5344CB8AC3E}">
        <p14:creationId xmlns:p14="http://schemas.microsoft.com/office/powerpoint/2010/main" val="21076367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Calcul Matriciel - GPU</a:t>
            </a:r>
            <a:endParaRPr lang="fr-FR" dirty="0"/>
          </a:p>
        </p:txBody>
      </p:sp>
      <p:sp>
        <p:nvSpPr>
          <p:cNvPr id="3" name="Espace réservé du contenu 2"/>
          <p:cNvSpPr>
            <a:spLocks noGrp="1"/>
          </p:cNvSpPr>
          <p:nvPr>
            <p:ph idx="1"/>
          </p:nvPr>
        </p:nvSpPr>
        <p:spPr/>
        <p:txBody>
          <a:bodyPr/>
          <a:lstStyle/>
          <a:p>
            <a:r>
              <a:rPr lang="fr-FR" dirty="0" smtClean="0"/>
              <a:t>Normalement une liste de liste de valeurs est injecté dans le MLP</a:t>
            </a:r>
          </a:p>
          <a:p>
            <a:r>
              <a:rPr lang="fr-FR" dirty="0" smtClean="0"/>
              <a:t>Une itération par liste de valeur</a:t>
            </a:r>
          </a:p>
          <a:p>
            <a:r>
              <a:rPr lang="fr-FR" dirty="0" smtClean="0"/>
              <a:t>L'algorithme est reproductible avec une matrice par layer</a:t>
            </a:r>
          </a:p>
          <a:p>
            <a:pPr lvl="1"/>
            <a:r>
              <a:rPr lang="fr-FR" dirty="0" smtClean="0"/>
              <a:t>Facilement </a:t>
            </a:r>
            <a:r>
              <a:rPr lang="fr-FR" dirty="0" err="1" smtClean="0"/>
              <a:t>GPUisable</a:t>
            </a:r>
            <a:endParaRPr lang="fr-FR" dirty="0" smtClean="0"/>
          </a:p>
          <a:p>
            <a:endParaRPr lang="fr-FR" dirty="0"/>
          </a:p>
        </p:txBody>
      </p:sp>
    </p:spTree>
    <p:extLst>
      <p:ext uri="{BB962C8B-B14F-4D97-AF65-F5344CB8AC3E}">
        <p14:creationId xmlns:p14="http://schemas.microsoft.com/office/powerpoint/2010/main" val="38571125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TensorFlow</a:t>
            </a:r>
            <a:endParaRPr lang="fr-FR" dirty="0"/>
          </a:p>
        </p:txBody>
      </p:sp>
      <p:sp>
        <p:nvSpPr>
          <p:cNvPr id="3" name="Espace réservé du contenu 2"/>
          <p:cNvSpPr>
            <a:spLocks noGrp="1"/>
          </p:cNvSpPr>
          <p:nvPr>
            <p:ph idx="1"/>
          </p:nvPr>
        </p:nvSpPr>
        <p:spPr/>
        <p:txBody>
          <a:bodyPr/>
          <a:lstStyle/>
          <a:p>
            <a:r>
              <a:rPr lang="fr-FR" dirty="0" err="1"/>
              <a:t>TensorFlow</a:t>
            </a:r>
            <a:r>
              <a:rPr lang="fr-FR" dirty="0"/>
              <a:t> est un outil open source d'apprentissage automatique développé par </a:t>
            </a:r>
            <a:r>
              <a:rPr lang="fr-FR" dirty="0" smtClean="0"/>
              <a:t>Google</a:t>
            </a:r>
          </a:p>
          <a:p>
            <a:pPr lvl="1"/>
            <a:r>
              <a:rPr lang="fr-FR" dirty="0" smtClean="0"/>
              <a:t>Le </a:t>
            </a:r>
            <a:r>
              <a:rPr lang="fr-FR" dirty="0"/>
              <a:t>code source a été ouvert le 9 novembre 2015 par Google et publié sous licence </a:t>
            </a:r>
            <a:r>
              <a:rPr lang="fr-FR" dirty="0" smtClean="0"/>
              <a:t>Apache</a:t>
            </a:r>
          </a:p>
          <a:p>
            <a:pPr lvl="1"/>
            <a:r>
              <a:rPr lang="fr-FR" dirty="0" smtClean="0"/>
              <a:t>V 1.0 du 11 février 2017</a:t>
            </a:r>
            <a:endParaRPr lang="fr-FR" dirty="0"/>
          </a:p>
          <a:p>
            <a:r>
              <a:rPr lang="fr-FR" dirty="0" smtClean="0"/>
              <a:t>Est </a:t>
            </a:r>
            <a:r>
              <a:rPr lang="fr-FR" dirty="0"/>
              <a:t>doté d'une interface Python.</a:t>
            </a:r>
          </a:p>
          <a:p>
            <a:r>
              <a:rPr lang="fr-FR" dirty="0" err="1" smtClean="0"/>
              <a:t>TensorFlow</a:t>
            </a:r>
            <a:r>
              <a:rPr lang="fr-FR" dirty="0" smtClean="0"/>
              <a:t> </a:t>
            </a:r>
            <a:r>
              <a:rPr lang="fr-FR" dirty="0"/>
              <a:t>est l'un des outils les plus utilisés en IA dans le domaine de l'apprentissage </a:t>
            </a:r>
            <a:r>
              <a:rPr lang="fr-FR" dirty="0" smtClean="0"/>
              <a:t>machine</a:t>
            </a:r>
          </a:p>
          <a:p>
            <a:r>
              <a:rPr lang="fr-FR" dirty="0" smtClean="0"/>
              <a:t>Développé par Google Brain filiale d'Alphabet</a:t>
            </a:r>
            <a:endParaRPr lang="fr-FR" dirty="0"/>
          </a:p>
        </p:txBody>
      </p:sp>
    </p:spTree>
    <p:extLst>
      <p:ext uri="{BB962C8B-B14F-4D97-AF65-F5344CB8AC3E}">
        <p14:creationId xmlns:p14="http://schemas.microsoft.com/office/powerpoint/2010/main" val="5575408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CPU, GPU, TPU</a:t>
            </a:r>
            <a:endParaRPr lang="fr-FR" dirty="0"/>
          </a:p>
        </p:txBody>
      </p:sp>
      <p:sp>
        <p:nvSpPr>
          <p:cNvPr id="3" name="Espace réservé du contenu 2"/>
          <p:cNvSpPr>
            <a:spLocks noGrp="1"/>
          </p:cNvSpPr>
          <p:nvPr>
            <p:ph idx="1"/>
          </p:nvPr>
        </p:nvSpPr>
        <p:spPr/>
        <p:txBody>
          <a:bodyPr/>
          <a:lstStyle/>
          <a:p>
            <a:r>
              <a:rPr lang="fr-FR" dirty="0" err="1" smtClean="0"/>
              <a:t>TensorFlow</a:t>
            </a:r>
            <a:r>
              <a:rPr lang="fr-FR" dirty="0" smtClean="0"/>
              <a:t> est multiple CPU</a:t>
            </a:r>
          </a:p>
          <a:p>
            <a:r>
              <a:rPr lang="fr-FR" dirty="0" err="1" smtClean="0"/>
              <a:t>TensorFlow</a:t>
            </a:r>
            <a:r>
              <a:rPr lang="fr-FR" dirty="0" smtClean="0"/>
              <a:t> est GPU</a:t>
            </a:r>
          </a:p>
          <a:p>
            <a:pPr lvl="1"/>
            <a:r>
              <a:rPr lang="fr-FR" dirty="0" smtClean="0"/>
              <a:t>Raison du Succès</a:t>
            </a:r>
          </a:p>
          <a:p>
            <a:pPr lvl="1"/>
            <a:r>
              <a:rPr lang="fr-FR" dirty="0" smtClean="0"/>
              <a:t>Technologies GPGPU et GPPGPU</a:t>
            </a:r>
          </a:p>
          <a:p>
            <a:r>
              <a:rPr lang="fr-FR" dirty="0" err="1" smtClean="0"/>
              <a:t>TensorFlow</a:t>
            </a:r>
            <a:r>
              <a:rPr lang="fr-FR" dirty="0" smtClean="0"/>
              <a:t> est TPU</a:t>
            </a:r>
          </a:p>
          <a:p>
            <a:pPr lvl="1"/>
            <a:r>
              <a:rPr lang="fr-FR" dirty="0" err="1" smtClean="0"/>
              <a:t>Tensor</a:t>
            </a:r>
            <a:r>
              <a:rPr lang="fr-FR" dirty="0" smtClean="0"/>
              <a:t> </a:t>
            </a:r>
            <a:r>
              <a:rPr lang="fr-FR" dirty="0" err="1" smtClean="0"/>
              <a:t>Processing</a:t>
            </a:r>
            <a:r>
              <a:rPr lang="fr-FR" dirty="0" smtClean="0"/>
              <a:t> Unit</a:t>
            </a:r>
          </a:p>
          <a:p>
            <a:pPr lvl="1"/>
            <a:r>
              <a:rPr lang="fr-FR" dirty="0" smtClean="0"/>
              <a:t>Uniquement pour le </a:t>
            </a:r>
            <a:r>
              <a:rPr lang="fr-FR" dirty="0" err="1" smtClean="0"/>
              <a:t>deep</a:t>
            </a:r>
            <a:r>
              <a:rPr lang="fr-FR" dirty="0" smtClean="0"/>
              <a:t> </a:t>
            </a:r>
            <a:r>
              <a:rPr lang="fr-FR" dirty="0" err="1" smtClean="0"/>
              <a:t>learning</a:t>
            </a:r>
            <a:endParaRPr lang="fr-FR" dirty="0" smtClean="0"/>
          </a:p>
          <a:p>
            <a:pPr lvl="1"/>
            <a:r>
              <a:rPr lang="fr-FR" dirty="0" smtClean="0"/>
              <a:t>Format propriétaire Google Cloud ML</a:t>
            </a:r>
          </a:p>
          <a:p>
            <a:r>
              <a:rPr lang="fr-FR" dirty="0" smtClean="0"/>
              <a:t>CPU, GPU et TPU sont génériques grâce à ABC</a:t>
            </a:r>
          </a:p>
          <a:p>
            <a:pPr lvl="1"/>
            <a:endParaRPr lang="fr-FR" dirty="0" smtClean="0"/>
          </a:p>
          <a:p>
            <a:pPr lvl="1"/>
            <a:endParaRPr lang="fr-FR" dirty="0"/>
          </a:p>
        </p:txBody>
      </p:sp>
    </p:spTree>
    <p:extLst>
      <p:ext uri="{BB962C8B-B14F-4D97-AF65-F5344CB8AC3E}">
        <p14:creationId xmlns:p14="http://schemas.microsoft.com/office/powerpoint/2010/main" val="415226051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Keras</a:t>
            </a:r>
            <a:endParaRPr lang="fr-FR" dirty="0"/>
          </a:p>
        </p:txBody>
      </p:sp>
      <p:sp>
        <p:nvSpPr>
          <p:cNvPr id="3" name="Espace réservé du contenu 2"/>
          <p:cNvSpPr>
            <a:spLocks noGrp="1"/>
          </p:cNvSpPr>
          <p:nvPr>
            <p:ph idx="1"/>
          </p:nvPr>
        </p:nvSpPr>
        <p:spPr/>
        <p:txBody>
          <a:bodyPr/>
          <a:lstStyle/>
          <a:p>
            <a:r>
              <a:rPr lang="fr-FR" dirty="0" err="1"/>
              <a:t>Keras</a:t>
            </a:r>
            <a:r>
              <a:rPr lang="fr-FR" dirty="0"/>
              <a:t> est une </a:t>
            </a:r>
            <a:r>
              <a:rPr lang="fr-FR" dirty="0" smtClean="0"/>
              <a:t>API Python portable qui permet d'effectuer du </a:t>
            </a:r>
            <a:r>
              <a:rPr lang="fr-FR" dirty="0" err="1" smtClean="0"/>
              <a:t>Deep</a:t>
            </a:r>
            <a:r>
              <a:rPr lang="fr-FR" dirty="0" smtClean="0"/>
              <a:t> Learning par-dessus </a:t>
            </a:r>
            <a:r>
              <a:rPr lang="fr-FR" dirty="0" err="1" smtClean="0"/>
              <a:t>Tensorflow</a:t>
            </a:r>
            <a:r>
              <a:rPr lang="fr-FR" dirty="0" smtClean="0"/>
              <a:t>, CNTK </a:t>
            </a:r>
            <a:r>
              <a:rPr lang="fr-FR" dirty="0"/>
              <a:t>et </a:t>
            </a:r>
            <a:r>
              <a:rPr lang="fr-FR" dirty="0" err="1" smtClean="0"/>
              <a:t>Theano</a:t>
            </a:r>
            <a:endParaRPr lang="fr-FR" dirty="0" smtClean="0"/>
          </a:p>
          <a:p>
            <a:pPr lvl="1"/>
            <a:r>
              <a:rPr lang="fr-FR" dirty="0" smtClean="0"/>
              <a:t>Elle </a:t>
            </a:r>
            <a:r>
              <a:rPr lang="fr-FR" dirty="0"/>
              <a:t>a été initialement écrite par François </a:t>
            </a:r>
            <a:r>
              <a:rPr lang="fr-FR" dirty="0" smtClean="0"/>
              <a:t>Chollet</a:t>
            </a:r>
          </a:p>
          <a:p>
            <a:pPr lvl="2"/>
            <a:r>
              <a:rPr lang="fr-FR" dirty="0" smtClean="0"/>
              <a:t>Salarié de Google</a:t>
            </a:r>
          </a:p>
          <a:p>
            <a:pPr lvl="1"/>
            <a:r>
              <a:rPr lang="fr-FR" dirty="0" smtClean="0"/>
              <a:t>Permet d'écrire des réseaux neuronaux simplement</a:t>
            </a:r>
          </a:p>
          <a:p>
            <a:pPr lvl="1"/>
            <a:r>
              <a:rPr lang="fr-FR" dirty="0" smtClean="0"/>
              <a:t>Permet de rendre le code </a:t>
            </a:r>
            <a:r>
              <a:rPr lang="fr-FR" dirty="0" err="1" smtClean="0"/>
              <a:t>TensorFlow</a:t>
            </a:r>
            <a:r>
              <a:rPr lang="fr-FR" dirty="0" smtClean="0"/>
              <a:t> portable vers CNTK et </a:t>
            </a:r>
            <a:r>
              <a:rPr lang="fr-FR" dirty="0" err="1" smtClean="0"/>
              <a:t>Theano</a:t>
            </a:r>
            <a:endParaRPr lang="fr-FR" dirty="0" smtClean="0"/>
          </a:p>
          <a:p>
            <a:pPr lvl="1"/>
            <a:r>
              <a:rPr lang="fr-FR" dirty="0" smtClean="0"/>
              <a:t>Package </a:t>
            </a:r>
            <a:r>
              <a:rPr lang="fr-FR" dirty="0" err="1" smtClean="0"/>
              <a:t>keras</a:t>
            </a:r>
            <a:endParaRPr lang="fr-FR" dirty="0"/>
          </a:p>
        </p:txBody>
      </p:sp>
      <p:pic>
        <p:nvPicPr>
          <p:cNvPr id="1026" name="Picture 2" descr="FranÃ§ois Choll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35577" y="1844824"/>
            <a:ext cx="1381994" cy="13819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ras tutorial - kera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3888" y="0"/>
            <a:ext cx="1320081" cy="1320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6668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TensorFlow</a:t>
            </a:r>
            <a:r>
              <a:rPr lang="fr-FR" dirty="0" smtClean="0"/>
              <a:t> </a:t>
            </a:r>
            <a:r>
              <a:rPr lang="fr-FR" dirty="0" err="1" smtClean="0"/>
              <a:t>AlphaGo</a:t>
            </a:r>
            <a:endParaRPr lang="fr-FR" dirty="0"/>
          </a:p>
        </p:txBody>
      </p:sp>
      <p:sp>
        <p:nvSpPr>
          <p:cNvPr id="3" name="Espace réservé du contenu 2"/>
          <p:cNvSpPr>
            <a:spLocks noGrp="1"/>
          </p:cNvSpPr>
          <p:nvPr>
            <p:ph idx="1"/>
          </p:nvPr>
        </p:nvSpPr>
        <p:spPr/>
        <p:txBody>
          <a:bodyPr/>
          <a:lstStyle/>
          <a:p>
            <a:r>
              <a:rPr lang="fr-FR" dirty="0" smtClean="0"/>
              <a:t>IBM </a:t>
            </a:r>
            <a:r>
              <a:rPr lang="fr-FR" dirty="0" err="1" smtClean="0"/>
              <a:t>DeepBlue</a:t>
            </a:r>
            <a:endParaRPr lang="fr-FR" dirty="0"/>
          </a:p>
          <a:p>
            <a:pPr lvl="1"/>
            <a:r>
              <a:rPr lang="fr-FR" dirty="0" smtClean="0"/>
              <a:t>Bas Kasparov en 1997</a:t>
            </a:r>
            <a:endParaRPr lang="fr-FR" dirty="0"/>
          </a:p>
          <a:p>
            <a:r>
              <a:rPr lang="fr-FR" dirty="0" err="1" smtClean="0"/>
              <a:t>AlphaGo</a:t>
            </a:r>
            <a:endParaRPr lang="fr-FR" dirty="0" smtClean="0"/>
          </a:p>
          <a:p>
            <a:pPr lvl="1"/>
            <a:r>
              <a:rPr lang="fr-FR" dirty="0" smtClean="0"/>
              <a:t>Développé par Google </a:t>
            </a:r>
            <a:r>
              <a:rPr lang="fr-FR" dirty="0" err="1" smtClean="0"/>
              <a:t>DeepMind</a:t>
            </a:r>
            <a:endParaRPr lang="fr-FR" dirty="0" smtClean="0"/>
          </a:p>
          <a:p>
            <a:pPr lvl="1"/>
            <a:r>
              <a:rPr lang="fr-FR" dirty="0" smtClean="0"/>
              <a:t>Bas un pro en 2015</a:t>
            </a:r>
          </a:p>
          <a:p>
            <a:pPr lvl="1"/>
            <a:r>
              <a:rPr lang="fr-FR" dirty="0" smtClean="0"/>
              <a:t>Ingère une énorme base de données de parties de Go</a:t>
            </a:r>
          </a:p>
          <a:p>
            <a:pPr lvl="1"/>
            <a:r>
              <a:rPr lang="fr-FR" dirty="0" smtClean="0"/>
              <a:t>Parcours de graphe</a:t>
            </a:r>
          </a:p>
          <a:p>
            <a:pPr lvl="1"/>
            <a:r>
              <a:rPr lang="fr-FR" dirty="0" smtClean="0"/>
              <a:t>Deux réseaux de neurone</a:t>
            </a:r>
          </a:p>
          <a:p>
            <a:pPr lvl="2"/>
            <a:r>
              <a:rPr lang="fr-FR" dirty="0" smtClean="0"/>
              <a:t>Un pour les valeurs, un autre pour les objectifs</a:t>
            </a:r>
          </a:p>
          <a:p>
            <a:pPr lvl="1"/>
            <a:r>
              <a:rPr lang="fr-FR" dirty="0" smtClean="0"/>
              <a:t>Joue contre lui même</a:t>
            </a:r>
          </a:p>
          <a:p>
            <a:pPr lvl="1"/>
            <a:r>
              <a:rPr lang="fr-FR" dirty="0" smtClean="0"/>
              <a:t>Bas Lee </a:t>
            </a:r>
            <a:r>
              <a:rPr lang="fr-FR" dirty="0" err="1" smtClean="0"/>
              <a:t>Sedol</a:t>
            </a:r>
            <a:r>
              <a:rPr lang="fr-FR" dirty="0" smtClean="0"/>
              <a:t> le n°1 mondial en 2017</a:t>
            </a:r>
          </a:p>
        </p:txBody>
      </p:sp>
      <p:pic>
        <p:nvPicPr>
          <p:cNvPr id="1026" name="Picture 2" descr="https://cdn-images-1.medium.com/max/2560/1*Uz2UQz3xjLm21dgGd94fNw.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4128" y="836712"/>
            <a:ext cx="2957728" cy="286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7300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AlphaGo</a:t>
            </a:r>
            <a:r>
              <a:rPr lang="fr-FR" dirty="0" smtClean="0"/>
              <a:t> </a:t>
            </a:r>
            <a:r>
              <a:rPr lang="fr-FR" dirty="0" err="1" smtClean="0"/>
              <a:t>Zero</a:t>
            </a:r>
            <a:endParaRPr lang="fr-FR" dirty="0"/>
          </a:p>
        </p:txBody>
      </p:sp>
      <p:sp>
        <p:nvSpPr>
          <p:cNvPr id="3" name="Espace réservé du contenu 2"/>
          <p:cNvSpPr>
            <a:spLocks noGrp="1"/>
          </p:cNvSpPr>
          <p:nvPr>
            <p:ph idx="1"/>
          </p:nvPr>
        </p:nvSpPr>
        <p:spPr/>
        <p:txBody>
          <a:bodyPr/>
          <a:lstStyle/>
          <a:p>
            <a:r>
              <a:rPr lang="fr-FR" dirty="0" err="1" smtClean="0"/>
              <a:t>AlphaGo</a:t>
            </a:r>
            <a:r>
              <a:rPr lang="fr-FR" dirty="0" smtClean="0"/>
              <a:t> </a:t>
            </a:r>
            <a:r>
              <a:rPr lang="fr-FR" dirty="0" err="1" smtClean="0"/>
              <a:t>Zero</a:t>
            </a:r>
            <a:endParaRPr lang="fr-FR" dirty="0" smtClean="0"/>
          </a:p>
          <a:p>
            <a:pPr lvl="1"/>
            <a:r>
              <a:rPr lang="fr-FR" dirty="0"/>
              <a:t>Article publié sur </a:t>
            </a:r>
            <a:r>
              <a:rPr lang="fr-FR" dirty="0" smtClean="0"/>
              <a:t>Arxiv.org en 2017</a:t>
            </a:r>
          </a:p>
          <a:p>
            <a:pPr lvl="1"/>
            <a:r>
              <a:rPr lang="fr-FR" dirty="0" smtClean="0"/>
              <a:t>Simplifie </a:t>
            </a:r>
            <a:r>
              <a:rPr lang="fr-FR" dirty="0" err="1" smtClean="0"/>
              <a:t>AlphaGo</a:t>
            </a:r>
            <a:endParaRPr lang="fr-FR" dirty="0" smtClean="0"/>
          </a:p>
          <a:p>
            <a:pPr lvl="1"/>
            <a:r>
              <a:rPr lang="fr-FR" dirty="0" smtClean="0"/>
              <a:t>Un seul réseau</a:t>
            </a:r>
          </a:p>
          <a:p>
            <a:pPr lvl="1"/>
            <a:r>
              <a:rPr lang="fr-FR" dirty="0" smtClean="0"/>
              <a:t>Aucune base de données</a:t>
            </a:r>
          </a:p>
          <a:p>
            <a:pPr lvl="1"/>
            <a:r>
              <a:rPr lang="fr-FR" dirty="0" smtClean="0"/>
              <a:t>Joue contre lui-même</a:t>
            </a:r>
          </a:p>
          <a:p>
            <a:pPr lvl="1"/>
            <a:r>
              <a:rPr lang="fr-FR" dirty="0" smtClean="0"/>
              <a:t>Les règles du jeu de Go sont codées en "dur"</a:t>
            </a:r>
          </a:p>
          <a:p>
            <a:pPr lvl="1"/>
            <a:r>
              <a:rPr lang="fr-FR" dirty="0" smtClean="0"/>
              <a:t>Bat </a:t>
            </a:r>
            <a:r>
              <a:rPr lang="fr-FR" dirty="0"/>
              <a:t>un humain en 24h</a:t>
            </a:r>
          </a:p>
          <a:p>
            <a:pPr lvl="1"/>
            <a:r>
              <a:rPr lang="fr-FR" dirty="0" smtClean="0"/>
              <a:t>Bat </a:t>
            </a:r>
            <a:r>
              <a:rPr lang="fr-FR" dirty="0"/>
              <a:t>un champion du monde en 3 </a:t>
            </a:r>
            <a:r>
              <a:rPr lang="fr-FR" dirty="0" smtClean="0"/>
              <a:t>jours</a:t>
            </a:r>
          </a:p>
          <a:p>
            <a:pPr lvl="1"/>
            <a:endParaRPr lang="fr-FR" dirty="0"/>
          </a:p>
          <a:p>
            <a:pPr lvl="1"/>
            <a:endParaRPr lang="fr-FR" dirty="0" smtClean="0"/>
          </a:p>
        </p:txBody>
      </p:sp>
    </p:spTree>
    <p:extLst>
      <p:ext uri="{BB962C8B-B14F-4D97-AF65-F5344CB8AC3E}">
        <p14:creationId xmlns:p14="http://schemas.microsoft.com/office/powerpoint/2010/main" val="24601910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AlphaZero</a:t>
            </a:r>
            <a:endParaRPr lang="fr-FR" dirty="0"/>
          </a:p>
        </p:txBody>
      </p:sp>
      <p:sp>
        <p:nvSpPr>
          <p:cNvPr id="3" name="Espace réservé du contenu 2"/>
          <p:cNvSpPr>
            <a:spLocks noGrp="1"/>
          </p:cNvSpPr>
          <p:nvPr>
            <p:ph idx="1"/>
          </p:nvPr>
        </p:nvSpPr>
        <p:spPr/>
        <p:txBody>
          <a:bodyPr/>
          <a:lstStyle/>
          <a:p>
            <a:r>
              <a:rPr lang="fr-FR" dirty="0" err="1" smtClean="0"/>
              <a:t>AlphaZero</a:t>
            </a:r>
            <a:endParaRPr lang="fr-FR" dirty="0" smtClean="0"/>
          </a:p>
          <a:p>
            <a:pPr lvl="1"/>
            <a:r>
              <a:rPr lang="fr-FR" dirty="0" smtClean="0"/>
              <a:t>Version généraliste de </a:t>
            </a:r>
            <a:r>
              <a:rPr lang="fr-FR" dirty="0" err="1" smtClean="0"/>
              <a:t>AlphaGo</a:t>
            </a:r>
            <a:endParaRPr lang="fr-FR" dirty="0" smtClean="0"/>
          </a:p>
          <a:p>
            <a:pPr lvl="1"/>
            <a:r>
              <a:rPr lang="fr-FR" dirty="0" smtClean="0"/>
              <a:t>Echec, Go, </a:t>
            </a:r>
            <a:r>
              <a:rPr lang="fr-FR" dirty="0" err="1" smtClean="0"/>
              <a:t>Shogi</a:t>
            </a:r>
            <a:r>
              <a:rPr lang="fr-FR" dirty="0" smtClean="0"/>
              <a:t>, …</a:t>
            </a:r>
            <a:endParaRPr lang="fr-FR" dirty="0"/>
          </a:p>
          <a:p>
            <a:r>
              <a:rPr lang="fr-FR" dirty="0" smtClean="0"/>
              <a:t>Part de Zéro</a:t>
            </a:r>
          </a:p>
          <a:p>
            <a:pPr lvl="1"/>
            <a:r>
              <a:rPr lang="fr-FR" dirty="0" smtClean="0"/>
              <a:t>Est bien meilleurs qu'un apprentissage supervisé</a:t>
            </a:r>
          </a:p>
          <a:p>
            <a:pPr lvl="1"/>
            <a:r>
              <a:rPr lang="fr-FR" dirty="0" smtClean="0"/>
              <a:t>N'est as limité par l'intelligence humaine</a:t>
            </a:r>
          </a:p>
          <a:p>
            <a:pPr lvl="1"/>
            <a:r>
              <a:rPr lang="fr-FR" dirty="0" smtClean="0"/>
              <a:t>Bat un champion du monde en 4h</a:t>
            </a:r>
          </a:p>
          <a:p>
            <a:pPr lvl="1"/>
            <a:r>
              <a:rPr lang="fr-FR" dirty="0" smtClean="0"/>
              <a:t>Bat </a:t>
            </a:r>
            <a:r>
              <a:rPr lang="fr-FR" dirty="0" err="1" smtClean="0"/>
              <a:t>AlphaGo</a:t>
            </a:r>
            <a:r>
              <a:rPr lang="fr-FR" dirty="0" smtClean="0"/>
              <a:t> en 8h</a:t>
            </a:r>
          </a:p>
          <a:p>
            <a:pPr lvl="1"/>
            <a:r>
              <a:rPr lang="fr-FR" dirty="0" smtClean="0"/>
              <a:t>1700 </a:t>
            </a:r>
            <a:r>
              <a:rPr lang="fr-FR" dirty="0" err="1" smtClean="0"/>
              <a:t>GPU.Year</a:t>
            </a:r>
            <a:endParaRPr lang="fr-FR" dirty="0" smtClean="0"/>
          </a:p>
          <a:p>
            <a:pPr lvl="1"/>
            <a:endParaRPr lang="fr-FR" dirty="0" smtClean="0"/>
          </a:p>
          <a:p>
            <a:pPr lvl="1"/>
            <a:endParaRPr lang="fr-FR" dirty="0" smtClean="0"/>
          </a:p>
          <a:p>
            <a:pPr lvl="1"/>
            <a:endParaRPr lang="fr-FR" dirty="0" smtClean="0"/>
          </a:p>
        </p:txBody>
      </p:sp>
      <p:pic>
        <p:nvPicPr>
          <p:cNvPr id="4" name="Image 3"/>
          <p:cNvPicPr>
            <a:picLocks noChangeAspect="1"/>
          </p:cNvPicPr>
          <p:nvPr/>
        </p:nvPicPr>
        <p:blipFill>
          <a:blip r:embed="rId2"/>
          <a:stretch>
            <a:fillRect/>
          </a:stretch>
        </p:blipFill>
        <p:spPr>
          <a:xfrm>
            <a:off x="3779912" y="4653136"/>
            <a:ext cx="5847922" cy="1440160"/>
          </a:xfrm>
          <a:prstGeom prst="rect">
            <a:avLst/>
          </a:prstGeom>
        </p:spPr>
      </p:pic>
    </p:spTree>
    <p:extLst>
      <p:ext uri="{BB962C8B-B14F-4D97-AF65-F5344CB8AC3E}">
        <p14:creationId xmlns:p14="http://schemas.microsoft.com/office/powerpoint/2010/main" val="275850889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DATA</a:t>
            </a:r>
            <a:endParaRPr lang="fr-FR" dirty="0"/>
          </a:p>
        </p:txBody>
      </p:sp>
      <p:sp>
        <p:nvSpPr>
          <p:cNvPr id="3" name="Espace réservé du contenu 2"/>
          <p:cNvSpPr>
            <a:spLocks noGrp="1"/>
          </p:cNvSpPr>
          <p:nvPr>
            <p:ph idx="1"/>
          </p:nvPr>
        </p:nvSpPr>
        <p:spPr/>
        <p:txBody>
          <a:bodyPr/>
          <a:lstStyle/>
          <a:p>
            <a:r>
              <a:rPr lang="fr-FR" dirty="0" smtClean="0"/>
              <a:t>Alpha </a:t>
            </a:r>
            <a:r>
              <a:rPr lang="fr-FR" dirty="0" err="1" smtClean="0"/>
              <a:t>Zero</a:t>
            </a:r>
            <a:r>
              <a:rPr lang="fr-FR" dirty="0" smtClean="0"/>
              <a:t> n'est pas supervisé</a:t>
            </a:r>
          </a:p>
          <a:p>
            <a:pPr lvl="1"/>
            <a:r>
              <a:rPr lang="fr-FR" dirty="0" smtClean="0"/>
              <a:t>Pour cela il a effectué 21 Million de parties pour battre Alpha Go Lee en 8h (730 parties / s)</a:t>
            </a:r>
          </a:p>
          <a:p>
            <a:pPr lvl="1"/>
            <a:r>
              <a:rPr lang="fr-FR" dirty="0" smtClean="0"/>
              <a:t>44 Million de parties pour battre Stockfish aux échecs (</a:t>
            </a:r>
            <a:r>
              <a:rPr lang="fr-FR" dirty="0" err="1" smtClean="0"/>
              <a:t>Algo</a:t>
            </a:r>
            <a:r>
              <a:rPr lang="fr-FR" dirty="0" smtClean="0"/>
              <a:t> brut de force + heuristique d'arbre) en 4h (3055 parties / s)</a:t>
            </a:r>
          </a:p>
          <a:p>
            <a:r>
              <a:rPr lang="fr-FR" dirty="0" smtClean="0"/>
              <a:t>En apprentissage supervisé le modèle Alpha peut fonctionner</a:t>
            </a:r>
          </a:p>
          <a:p>
            <a:pPr lvl="1"/>
            <a:r>
              <a:rPr lang="fr-FR" dirty="0" smtClean="0"/>
              <a:t>Mais il faut &gt; 10 Millions de data supervisées</a:t>
            </a:r>
          </a:p>
          <a:p>
            <a:r>
              <a:rPr lang="fr-FR" dirty="0"/>
              <a:t>U</a:t>
            </a:r>
            <a:r>
              <a:rPr lang="fr-FR" dirty="0" smtClean="0"/>
              <a:t>n réseau plus petit où pré-entrainer peut suffire sil le nombre de données est insuffisant</a:t>
            </a:r>
          </a:p>
          <a:p>
            <a:pPr lvl="1"/>
            <a:r>
              <a:rPr lang="fr-FR" dirty="0" smtClean="0"/>
              <a:t>Complexe à mettre en </a:t>
            </a:r>
            <a:r>
              <a:rPr lang="fr-FR" dirty="0" err="1" smtClean="0"/>
              <a:t>oeuvre</a:t>
            </a:r>
            <a:endParaRPr lang="fr-FR" dirty="0" smtClean="0"/>
          </a:p>
          <a:p>
            <a:pPr lvl="1"/>
            <a:endParaRPr lang="fr-FR" dirty="0"/>
          </a:p>
        </p:txBody>
      </p:sp>
    </p:spTree>
    <p:extLst>
      <p:ext uri="{BB962C8B-B14F-4D97-AF65-F5344CB8AC3E}">
        <p14:creationId xmlns:p14="http://schemas.microsoft.com/office/powerpoint/2010/main" val="7199649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AlphaZero</a:t>
            </a:r>
            <a:endParaRPr lang="fr-FR" dirty="0"/>
          </a:p>
        </p:txBody>
      </p:sp>
      <p:sp>
        <p:nvSpPr>
          <p:cNvPr id="3" name="Espace réservé du contenu 2"/>
          <p:cNvSpPr>
            <a:spLocks noGrp="1"/>
          </p:cNvSpPr>
          <p:nvPr>
            <p:ph idx="1"/>
          </p:nvPr>
        </p:nvSpPr>
        <p:spPr/>
        <p:txBody>
          <a:bodyPr/>
          <a:lstStyle/>
          <a:p>
            <a:r>
              <a:rPr lang="fr-FR" dirty="0" smtClean="0"/>
              <a:t>Aux Echec </a:t>
            </a:r>
            <a:r>
              <a:rPr lang="fr-FR" dirty="0" err="1" smtClean="0"/>
              <a:t>AlphaZero</a:t>
            </a:r>
            <a:r>
              <a:rPr lang="fr-FR" dirty="0" smtClean="0"/>
              <a:t> bat </a:t>
            </a:r>
            <a:r>
              <a:rPr lang="fr-FR" dirty="0" err="1" smtClean="0"/>
              <a:t>StockFish</a:t>
            </a:r>
            <a:endParaRPr lang="fr-FR" dirty="0"/>
          </a:p>
          <a:p>
            <a:pPr lvl="1"/>
            <a:r>
              <a:rPr lang="fr-FR" dirty="0" smtClean="0"/>
              <a:t>qui est une exploration d'arbre + base de données</a:t>
            </a:r>
          </a:p>
          <a:p>
            <a:pPr lvl="1"/>
            <a:r>
              <a:rPr lang="fr-FR" dirty="0" smtClean="0"/>
              <a:t>Un des meilleurs réseau de neurone fait 64 </a:t>
            </a:r>
            <a:r>
              <a:rPr lang="fr-FR" dirty="0" err="1" smtClean="0"/>
              <a:t>Layers</a:t>
            </a:r>
            <a:endParaRPr lang="fr-FR" dirty="0" smtClean="0"/>
          </a:p>
          <a:p>
            <a:pPr lvl="1"/>
            <a:r>
              <a:rPr lang="fr-FR" dirty="0" smtClean="0"/>
              <a:t>Entre 50K et 100K neurones (34Mo)</a:t>
            </a:r>
          </a:p>
          <a:p>
            <a:pPr lvl="1"/>
            <a:endParaRPr lang="fr-FR" dirty="0"/>
          </a:p>
        </p:txBody>
      </p:sp>
      <p:pic>
        <p:nvPicPr>
          <p:cNvPr id="4" name="Image 3"/>
          <p:cNvPicPr>
            <a:picLocks noChangeAspect="1"/>
          </p:cNvPicPr>
          <p:nvPr/>
        </p:nvPicPr>
        <p:blipFill>
          <a:blip r:embed="rId2"/>
          <a:stretch>
            <a:fillRect/>
          </a:stretch>
        </p:blipFill>
        <p:spPr>
          <a:xfrm>
            <a:off x="4401648" y="3212976"/>
            <a:ext cx="4759251" cy="3810829"/>
          </a:xfrm>
          <a:prstGeom prst="rect">
            <a:avLst/>
          </a:prstGeom>
        </p:spPr>
      </p:pic>
    </p:spTree>
    <p:extLst>
      <p:ext uri="{BB962C8B-B14F-4D97-AF65-F5344CB8AC3E}">
        <p14:creationId xmlns:p14="http://schemas.microsoft.com/office/powerpoint/2010/main" val="40765211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Mon premier </a:t>
            </a:r>
            <a:r>
              <a:rPr lang="fr-FR" dirty="0" err="1" smtClean="0"/>
              <a:t>Deep</a:t>
            </a:r>
            <a:r>
              <a:rPr lang="fr-FR" dirty="0" smtClean="0"/>
              <a:t> Network : VGG16</a:t>
            </a:r>
            <a:endParaRPr lang="fr-FR" dirty="0"/>
          </a:p>
        </p:txBody>
      </p:sp>
      <p:sp>
        <p:nvSpPr>
          <p:cNvPr id="3" name="Espace réservé du contenu 2"/>
          <p:cNvSpPr>
            <a:spLocks noGrp="1"/>
          </p:cNvSpPr>
          <p:nvPr>
            <p:ph idx="1"/>
          </p:nvPr>
        </p:nvSpPr>
        <p:spPr/>
        <p:txBody>
          <a:bodyPr/>
          <a:lstStyle/>
          <a:p>
            <a:r>
              <a:rPr lang="fr-FR" dirty="0" smtClean="0"/>
              <a:t>VGG16 est un modèle </a:t>
            </a:r>
            <a:r>
              <a:rPr lang="fr-FR" dirty="0" err="1" smtClean="0"/>
              <a:t>Keras</a:t>
            </a:r>
            <a:r>
              <a:rPr lang="fr-FR" dirty="0" smtClean="0"/>
              <a:t> de traitement d'image pré-entrainé depuis </a:t>
            </a:r>
            <a:r>
              <a:rPr lang="fr-FR" dirty="0" err="1" smtClean="0"/>
              <a:t>ImageNet</a:t>
            </a:r>
            <a:r>
              <a:rPr lang="fr-FR" dirty="0" smtClean="0"/>
              <a:t> avec 1000 catégories</a:t>
            </a:r>
          </a:p>
          <a:p>
            <a:endParaRPr lang="fr-FR" dirty="0"/>
          </a:p>
        </p:txBody>
      </p:sp>
      <p:pic>
        <p:nvPicPr>
          <p:cNvPr id="1026" name="Picture 2" descr="https://cdn-images-1.medium.com/max/800/1*LdB1mhrN6hT-EznkkFE8C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524125"/>
            <a:ext cx="6984776" cy="3972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537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Debug</a:t>
            </a:r>
            <a:endParaRPr lang="fr-FR" dirty="0"/>
          </a:p>
        </p:txBody>
      </p:sp>
      <p:pic>
        <p:nvPicPr>
          <p:cNvPr id="4" name="python-debugg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83568" y="980728"/>
            <a:ext cx="7967662" cy="5040313"/>
          </a:xfrm>
        </p:spPr>
      </p:pic>
    </p:spTree>
    <p:extLst>
      <p:ext uri="{BB962C8B-B14F-4D97-AF65-F5344CB8AC3E}">
        <p14:creationId xmlns:p14="http://schemas.microsoft.com/office/powerpoint/2010/main" val="943050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Réseaux </a:t>
            </a:r>
            <a:r>
              <a:rPr lang="fr-FR" dirty="0" err="1" smtClean="0"/>
              <a:t>convolutifs</a:t>
            </a:r>
            <a:endParaRPr lang="fr-FR" dirty="0"/>
          </a:p>
        </p:txBody>
      </p:sp>
      <p:sp>
        <p:nvSpPr>
          <p:cNvPr id="3" name="Espace réservé du contenu 2"/>
          <p:cNvSpPr>
            <a:spLocks noGrp="1"/>
          </p:cNvSpPr>
          <p:nvPr>
            <p:ph idx="1"/>
          </p:nvPr>
        </p:nvSpPr>
        <p:spPr/>
        <p:txBody>
          <a:bodyPr/>
          <a:lstStyle/>
          <a:p>
            <a:r>
              <a:rPr lang="fr-FR" dirty="0" smtClean="0"/>
              <a:t>Un réseau </a:t>
            </a:r>
            <a:r>
              <a:rPr lang="fr-FR" dirty="0"/>
              <a:t>de neurones </a:t>
            </a:r>
            <a:r>
              <a:rPr lang="fr-FR" dirty="0" err="1"/>
              <a:t>convolutifs</a:t>
            </a:r>
            <a:r>
              <a:rPr lang="fr-FR" dirty="0"/>
              <a:t> </a:t>
            </a:r>
            <a:r>
              <a:rPr lang="fr-FR" dirty="0" smtClean="0"/>
              <a:t>(CNN) </a:t>
            </a:r>
            <a:r>
              <a:rPr lang="fr-FR" dirty="0"/>
              <a:t>est un type de réseau de neurones artificiels </a:t>
            </a:r>
            <a:r>
              <a:rPr lang="fr-FR" dirty="0" smtClean="0"/>
              <a:t>acycliques</a:t>
            </a:r>
          </a:p>
          <a:p>
            <a:pPr lvl="1"/>
            <a:r>
              <a:rPr lang="fr-FR" dirty="0" smtClean="0"/>
              <a:t>Le </a:t>
            </a:r>
            <a:r>
              <a:rPr lang="fr-FR" dirty="0"/>
              <a:t>motif de connexion entre les neurones est inspiré par le cortex visuel des </a:t>
            </a:r>
            <a:r>
              <a:rPr lang="fr-FR" dirty="0" smtClean="0"/>
              <a:t>animaux</a:t>
            </a:r>
          </a:p>
          <a:p>
            <a:pPr lvl="1"/>
            <a:r>
              <a:rPr lang="fr-FR" dirty="0" smtClean="0"/>
              <a:t>Les </a:t>
            </a:r>
            <a:r>
              <a:rPr lang="fr-FR" dirty="0"/>
              <a:t>neurones de cette région du cerveau sont arrangés de sorte qu'ils correspondent à des régions qui se chevauchent lors du pavage du champ </a:t>
            </a:r>
            <a:r>
              <a:rPr lang="fr-FR" dirty="0" smtClean="0"/>
              <a:t>visuel</a:t>
            </a:r>
          </a:p>
          <a:p>
            <a:pPr lvl="1"/>
            <a:r>
              <a:rPr lang="fr-FR" dirty="0" smtClean="0"/>
              <a:t>Application de fonctions de convolution</a:t>
            </a:r>
          </a:p>
        </p:txBody>
      </p:sp>
    </p:spTree>
    <p:extLst>
      <p:ext uri="{BB962C8B-B14F-4D97-AF65-F5344CB8AC3E}">
        <p14:creationId xmlns:p14="http://schemas.microsoft.com/office/powerpoint/2010/main" val="386770673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CNN</a:t>
            </a:r>
          </a:p>
        </p:txBody>
      </p:sp>
      <p:sp>
        <p:nvSpPr>
          <p:cNvPr id="3" name="Espace réservé du contenu 2"/>
          <p:cNvSpPr>
            <a:spLocks noGrp="1"/>
          </p:cNvSpPr>
          <p:nvPr>
            <p:ph idx="1"/>
          </p:nvPr>
        </p:nvSpPr>
        <p:spPr/>
        <p:txBody>
          <a:bodyPr/>
          <a:lstStyle/>
          <a:p>
            <a:r>
              <a:rPr lang="fr-FR" dirty="0" err="1" smtClean="0"/>
              <a:t>Convolutional</a:t>
            </a:r>
            <a:r>
              <a:rPr lang="fr-FR" dirty="0" smtClean="0"/>
              <a:t> Neural Network</a:t>
            </a:r>
          </a:p>
          <a:p>
            <a:r>
              <a:rPr lang="fr-FR" dirty="0" smtClean="0"/>
              <a:t>La </a:t>
            </a:r>
            <a:r>
              <a:rPr lang="fr-FR" dirty="0"/>
              <a:t>forme la plus commune d'une architecture de réseau de neurones </a:t>
            </a:r>
            <a:r>
              <a:rPr lang="fr-FR" dirty="0" err="1"/>
              <a:t>convolutifs</a:t>
            </a:r>
            <a:r>
              <a:rPr lang="fr-FR" dirty="0"/>
              <a:t> empile quelques couches </a:t>
            </a:r>
            <a:r>
              <a:rPr lang="fr-FR" dirty="0" err="1"/>
              <a:t>Conv-ReLU</a:t>
            </a:r>
            <a:r>
              <a:rPr lang="fr-FR" dirty="0"/>
              <a:t>, les suit avec des couches Pool, et répète ce schéma jusqu'à ce que l'entrée soit réduite dans un espace d'une taille suffisamment petite. </a:t>
            </a:r>
          </a:p>
        </p:txBody>
      </p:sp>
      <p:pic>
        <p:nvPicPr>
          <p:cNvPr id="1029" name="Picture 5" descr="https://upload.wikimedia.org/wikipedia/commons/thumb/6/63/Typical_cnn.png/614px-Typical_cn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362" y="4509120"/>
            <a:ext cx="5848350"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10931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Deep</a:t>
            </a:r>
            <a:r>
              <a:rPr lang="fr-FR" dirty="0" smtClean="0"/>
              <a:t> Network</a:t>
            </a:r>
            <a:endParaRPr lang="fr-FR" dirty="0"/>
          </a:p>
        </p:txBody>
      </p:sp>
      <p:sp>
        <p:nvSpPr>
          <p:cNvPr id="3" name="Espace réservé du contenu 2"/>
          <p:cNvSpPr>
            <a:spLocks noGrp="1"/>
          </p:cNvSpPr>
          <p:nvPr>
            <p:ph idx="1"/>
          </p:nvPr>
        </p:nvSpPr>
        <p:spPr/>
        <p:txBody>
          <a:bodyPr/>
          <a:lstStyle/>
          <a:p>
            <a:r>
              <a:rPr lang="fr-FR" dirty="0" smtClean="0"/>
              <a:t>Un réseau profond enchaine les </a:t>
            </a:r>
            <a:r>
              <a:rPr lang="fr-FR" dirty="0" err="1" smtClean="0"/>
              <a:t>layers</a:t>
            </a:r>
            <a:endParaRPr lang="fr-FR" dirty="0"/>
          </a:p>
        </p:txBody>
      </p:sp>
      <p:pic>
        <p:nvPicPr>
          <p:cNvPr id="5" name="Image 4"/>
          <p:cNvPicPr>
            <a:picLocks noChangeAspect="1"/>
          </p:cNvPicPr>
          <p:nvPr/>
        </p:nvPicPr>
        <p:blipFill>
          <a:blip r:embed="rId2"/>
          <a:stretch>
            <a:fillRect/>
          </a:stretch>
        </p:blipFill>
        <p:spPr>
          <a:xfrm>
            <a:off x="755576" y="2636911"/>
            <a:ext cx="7056784" cy="1953113"/>
          </a:xfrm>
          <a:prstGeom prst="rect">
            <a:avLst/>
          </a:prstGeom>
        </p:spPr>
      </p:pic>
    </p:spTree>
    <p:extLst>
      <p:ext uri="{BB962C8B-B14F-4D97-AF65-F5344CB8AC3E}">
        <p14:creationId xmlns:p14="http://schemas.microsoft.com/office/powerpoint/2010/main" val="38238840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ML vs DL</a:t>
            </a:r>
            <a:endParaRPr lang="fr-FR" dirty="0"/>
          </a:p>
        </p:txBody>
      </p:sp>
      <p:pic>
        <p:nvPicPr>
          <p:cNvPr id="1026" name="Picture 2" descr="RÃ©sultat de recherche d'images pour &quot;ia vs machine learning vs deep learning&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582" y="1556792"/>
            <a:ext cx="7040780"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41299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dirty="0"/>
          </a:p>
        </p:txBody>
      </p:sp>
      <p:pic>
        <p:nvPicPr>
          <p:cNvPr id="3074" name="Picture 2" descr="https://cdn.technologyreview.com/i/images/Face%20detection.png?sw=6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09"/>
            <a:ext cx="9252520" cy="51814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Ã©sultat de recherche d'images pour &quot;deep learning face recognitio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5999" y="5073942"/>
            <a:ext cx="5280521" cy="176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9679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Défauts du </a:t>
            </a:r>
            <a:r>
              <a:rPr lang="fr-FR" dirty="0" err="1" smtClean="0"/>
              <a:t>Deep</a:t>
            </a:r>
            <a:r>
              <a:rPr lang="fr-FR" dirty="0" smtClean="0"/>
              <a:t> Learning</a:t>
            </a:r>
            <a:endParaRPr lang="fr-FR" dirty="0"/>
          </a:p>
        </p:txBody>
      </p:sp>
      <p:sp>
        <p:nvSpPr>
          <p:cNvPr id="3" name="Espace réservé du contenu 2"/>
          <p:cNvSpPr>
            <a:spLocks noGrp="1"/>
          </p:cNvSpPr>
          <p:nvPr>
            <p:ph idx="1"/>
          </p:nvPr>
        </p:nvSpPr>
        <p:spPr/>
        <p:txBody>
          <a:bodyPr/>
          <a:lstStyle/>
          <a:p>
            <a:r>
              <a:rPr lang="fr-FR" dirty="0" smtClean="0"/>
              <a:t>La quantité de données à analyser doit être assez volumineuse afin d'avoir un meilleur résultat que l'humain</a:t>
            </a:r>
            <a:endParaRPr lang="fr-FR" dirty="0"/>
          </a:p>
        </p:txBody>
      </p:sp>
    </p:spTree>
    <p:extLst>
      <p:ext uri="{BB962C8B-B14F-4D97-AF65-F5344CB8AC3E}">
        <p14:creationId xmlns:p14="http://schemas.microsoft.com/office/powerpoint/2010/main" val="15047481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En avoir peur ?</a:t>
            </a:r>
            <a:endParaRPr lang="fr-FR" dirty="0"/>
          </a:p>
        </p:txBody>
      </p:sp>
      <p:sp>
        <p:nvSpPr>
          <p:cNvPr id="3" name="Espace réservé du contenu 2"/>
          <p:cNvSpPr>
            <a:spLocks noGrp="1"/>
          </p:cNvSpPr>
          <p:nvPr>
            <p:ph idx="1"/>
          </p:nvPr>
        </p:nvSpPr>
        <p:spPr/>
        <p:txBody>
          <a:bodyPr/>
          <a:lstStyle/>
          <a:p>
            <a:r>
              <a:rPr lang="fr-FR" dirty="0" smtClean="0"/>
              <a:t>Le prochain objectif de Google est </a:t>
            </a:r>
            <a:r>
              <a:rPr lang="fr-FR" dirty="0" err="1" smtClean="0"/>
              <a:t>Starcraft</a:t>
            </a:r>
            <a:endParaRPr lang="fr-FR" dirty="0" smtClean="0"/>
          </a:p>
          <a:p>
            <a:pPr lvl="1"/>
            <a:r>
              <a:rPr lang="fr-FR" dirty="0" smtClean="0"/>
              <a:t>C'est un Wargame</a:t>
            </a:r>
          </a:p>
          <a:p>
            <a:pPr lvl="1"/>
            <a:r>
              <a:rPr lang="fr-FR" dirty="0" smtClean="0"/>
              <a:t>Google n'a pas choisit un "</a:t>
            </a:r>
            <a:r>
              <a:rPr lang="fr-FR" dirty="0" err="1" smtClean="0"/>
              <a:t>WAR"game</a:t>
            </a:r>
            <a:r>
              <a:rPr lang="fr-FR" dirty="0" smtClean="0"/>
              <a:t> par hasard</a:t>
            </a:r>
            <a:endParaRPr lang="fr-FR" dirty="0"/>
          </a:p>
        </p:txBody>
      </p:sp>
      <p:pic>
        <p:nvPicPr>
          <p:cNvPr id="4098" name="Picture 2" descr="Deepmind Starcraft demonsta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7" y="2883487"/>
            <a:ext cx="7077900" cy="397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6888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Considération sur les tailles</a:t>
            </a:r>
            <a:endParaRPr lang="fr-FR" dirty="0"/>
          </a:p>
        </p:txBody>
      </p:sp>
      <p:sp>
        <p:nvSpPr>
          <p:cNvPr id="3" name="Espace réservé du contenu 2"/>
          <p:cNvSpPr>
            <a:spLocks noGrp="1"/>
          </p:cNvSpPr>
          <p:nvPr>
            <p:ph idx="1"/>
          </p:nvPr>
        </p:nvSpPr>
        <p:spPr/>
        <p:txBody>
          <a:bodyPr/>
          <a:lstStyle/>
          <a:p>
            <a:r>
              <a:rPr lang="fr-FR" sz="2400" dirty="0" smtClean="0"/>
              <a:t>Une image 28 * 28 * 16 niveaux de gris fait 3Ko</a:t>
            </a:r>
          </a:p>
          <a:p>
            <a:r>
              <a:rPr lang="fr-FR" sz="2400" dirty="0" smtClean="0"/>
              <a:t>Une image 1024 * 768 en couleur RAW fait 3Mo</a:t>
            </a:r>
          </a:p>
          <a:p>
            <a:r>
              <a:rPr lang="fr-FR" sz="2400" dirty="0" smtClean="0"/>
              <a:t>Une vidéo HD fait 130Mo / minute</a:t>
            </a:r>
          </a:p>
          <a:p>
            <a:r>
              <a:rPr lang="fr-FR" sz="2400" dirty="0" smtClean="0"/>
              <a:t>Une vidéo 4K fait 375Mo / minute</a:t>
            </a:r>
          </a:p>
          <a:p>
            <a:r>
              <a:rPr lang="fr-FR" sz="2400" dirty="0"/>
              <a:t>Une image 4K RAW fait 16Go</a:t>
            </a:r>
          </a:p>
          <a:p>
            <a:r>
              <a:rPr lang="fr-FR" sz="2400" dirty="0" smtClean="0"/>
              <a:t>Une vidéo 4K RAW fait 320Go / s</a:t>
            </a:r>
            <a:endParaRPr lang="fr-FR" dirty="0"/>
          </a:p>
          <a:p>
            <a:pPr lvl="1"/>
            <a:endParaRPr lang="fr-FR" sz="2000" dirty="0" smtClean="0"/>
          </a:p>
        </p:txBody>
      </p:sp>
    </p:spTree>
    <p:extLst>
      <p:ext uri="{BB962C8B-B14F-4D97-AF65-F5344CB8AC3E}">
        <p14:creationId xmlns:p14="http://schemas.microsoft.com/office/powerpoint/2010/main" val="8087876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Pur rappel</a:t>
            </a:r>
            <a:endParaRPr lang="fr-FR" dirty="0"/>
          </a:p>
        </p:txBody>
      </p:sp>
      <p:pic>
        <p:nvPicPr>
          <p:cNvPr id="4" name="Espace réservé du contenu 3"/>
          <p:cNvPicPr>
            <a:picLocks noGrp="1" noChangeAspect="1"/>
          </p:cNvPicPr>
          <p:nvPr>
            <p:ph idx="1"/>
          </p:nvPr>
        </p:nvPicPr>
        <p:blipFill>
          <a:blip r:embed="rId2"/>
          <a:stretch>
            <a:fillRect/>
          </a:stretch>
        </p:blipFill>
        <p:spPr>
          <a:xfrm>
            <a:off x="1412280" y="1412875"/>
            <a:ext cx="6300391" cy="5040313"/>
          </a:xfrm>
          <a:prstGeom prst="rect">
            <a:avLst/>
          </a:prstGeom>
        </p:spPr>
      </p:pic>
    </p:spTree>
    <p:extLst>
      <p:ext uri="{BB962C8B-B14F-4D97-AF65-F5344CB8AC3E}">
        <p14:creationId xmlns:p14="http://schemas.microsoft.com/office/powerpoint/2010/main" val="32954649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BigData</a:t>
            </a:r>
            <a:endParaRPr lang="fr-FR" dirty="0"/>
          </a:p>
        </p:txBody>
      </p:sp>
      <p:sp>
        <p:nvSpPr>
          <p:cNvPr id="3" name="Espace réservé du contenu 2"/>
          <p:cNvSpPr>
            <a:spLocks noGrp="1"/>
          </p:cNvSpPr>
          <p:nvPr>
            <p:ph idx="1"/>
          </p:nvPr>
        </p:nvSpPr>
        <p:spPr/>
        <p:txBody>
          <a:bodyPr/>
          <a:lstStyle/>
          <a:p>
            <a:r>
              <a:rPr lang="fr-FR" dirty="0" smtClean="0"/>
              <a:t>On parle de </a:t>
            </a:r>
            <a:r>
              <a:rPr lang="fr-FR" dirty="0" err="1" smtClean="0"/>
              <a:t>Big</a:t>
            </a:r>
            <a:r>
              <a:rPr lang="fr-FR" dirty="0" smtClean="0"/>
              <a:t> Data à partir de 1Po</a:t>
            </a:r>
          </a:p>
          <a:p>
            <a:r>
              <a:rPr lang="fr-FR" dirty="0" smtClean="0"/>
              <a:t>Souvent en opposition au SGBDR</a:t>
            </a:r>
          </a:p>
          <a:p>
            <a:pPr lvl="1"/>
            <a:r>
              <a:rPr lang="fr-FR" dirty="0" smtClean="0"/>
              <a:t>On parle de </a:t>
            </a:r>
            <a:r>
              <a:rPr lang="fr-FR" dirty="0" err="1" smtClean="0"/>
              <a:t>NoSql</a:t>
            </a:r>
            <a:endParaRPr lang="fr-FR" dirty="0" smtClean="0"/>
          </a:p>
          <a:p>
            <a:r>
              <a:rPr lang="fr-FR" dirty="0" smtClean="0"/>
              <a:t>VVV</a:t>
            </a:r>
          </a:p>
          <a:p>
            <a:pPr lvl="1"/>
            <a:r>
              <a:rPr lang="fr-FR" dirty="0" smtClean="0"/>
              <a:t>Volume</a:t>
            </a:r>
          </a:p>
          <a:p>
            <a:pPr lvl="1"/>
            <a:r>
              <a:rPr lang="fr-FR" dirty="0" err="1" smtClean="0"/>
              <a:t>Velocity</a:t>
            </a:r>
            <a:endParaRPr lang="fr-FR" dirty="0" smtClean="0"/>
          </a:p>
          <a:p>
            <a:pPr lvl="1"/>
            <a:r>
              <a:rPr lang="fr-FR" dirty="0" smtClean="0"/>
              <a:t>Versatile</a:t>
            </a:r>
          </a:p>
          <a:p>
            <a:pPr lvl="1"/>
            <a:r>
              <a:rPr lang="fr-FR" dirty="0" smtClean="0"/>
              <a:t>En opposition à ACID</a:t>
            </a:r>
            <a:endParaRPr lang="fr-FR" dirty="0"/>
          </a:p>
        </p:txBody>
      </p:sp>
      <p:pic>
        <p:nvPicPr>
          <p:cNvPr id="4" name="Picture 2" descr="RÃ©sultat de recherche d'images pour &quot;Big data&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040" y="2420888"/>
            <a:ext cx="3672408" cy="3134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323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Snippet</a:t>
            </a:r>
            <a:endParaRPr lang="fr-FR" dirty="0"/>
          </a:p>
        </p:txBody>
      </p:sp>
      <p:pic>
        <p:nvPicPr>
          <p:cNvPr id="4" name="python-snippet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83568" y="1123358"/>
            <a:ext cx="7967662" cy="5040313"/>
          </a:xfrm>
        </p:spPr>
      </p:pic>
    </p:spTree>
    <p:extLst>
      <p:ext uri="{BB962C8B-B14F-4D97-AF65-F5344CB8AC3E}">
        <p14:creationId xmlns:p14="http://schemas.microsoft.com/office/powerpoint/2010/main" val="33754280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Hadoop</a:t>
            </a:r>
            <a:endParaRPr lang="fr-FR" dirty="0"/>
          </a:p>
        </p:txBody>
      </p:sp>
      <p:sp>
        <p:nvSpPr>
          <p:cNvPr id="3" name="Espace réservé du contenu 2"/>
          <p:cNvSpPr>
            <a:spLocks noGrp="1"/>
          </p:cNvSpPr>
          <p:nvPr>
            <p:ph idx="1"/>
          </p:nvPr>
        </p:nvSpPr>
        <p:spPr/>
        <p:txBody>
          <a:bodyPr/>
          <a:lstStyle/>
          <a:p>
            <a:r>
              <a:rPr lang="fr-FR" dirty="0" smtClean="0"/>
              <a:t>Apache </a:t>
            </a:r>
            <a:r>
              <a:rPr lang="fr-FR" dirty="0" err="1" smtClean="0"/>
              <a:t>Hadoop</a:t>
            </a:r>
            <a:r>
              <a:rPr lang="fr-FR" dirty="0" smtClean="0"/>
              <a:t> est une base de données de Google</a:t>
            </a:r>
          </a:p>
          <a:p>
            <a:r>
              <a:rPr lang="fr-FR" dirty="0" err="1" smtClean="0"/>
              <a:t>NoSql</a:t>
            </a:r>
            <a:endParaRPr lang="fr-FR" dirty="0" smtClean="0"/>
          </a:p>
          <a:p>
            <a:pPr lvl="1"/>
            <a:r>
              <a:rPr lang="fr-FR" dirty="0" err="1" smtClean="0"/>
              <a:t>Map</a:t>
            </a:r>
            <a:r>
              <a:rPr lang="fr-FR" dirty="0" smtClean="0"/>
              <a:t> </a:t>
            </a:r>
            <a:r>
              <a:rPr lang="fr-FR" dirty="0" err="1" smtClean="0"/>
              <a:t>Reduce</a:t>
            </a:r>
            <a:endParaRPr lang="fr-FR" dirty="0" smtClean="0"/>
          </a:p>
          <a:p>
            <a:r>
              <a:rPr lang="fr-FR" dirty="0" err="1" smtClean="0"/>
              <a:t>Big</a:t>
            </a:r>
            <a:r>
              <a:rPr lang="fr-FR" dirty="0" smtClean="0"/>
              <a:t> Data</a:t>
            </a:r>
          </a:p>
          <a:p>
            <a:pPr lvl="1"/>
            <a:r>
              <a:rPr lang="fr-FR" dirty="0" err="1" smtClean="0"/>
              <a:t>Peta</a:t>
            </a:r>
            <a:r>
              <a:rPr lang="fr-FR" dirty="0" smtClean="0"/>
              <a:t> octets</a:t>
            </a:r>
          </a:p>
          <a:p>
            <a:r>
              <a:rPr lang="fr-FR" dirty="0" smtClean="0"/>
              <a:t>Possède un file system réparti</a:t>
            </a:r>
          </a:p>
          <a:p>
            <a:pPr lvl="1"/>
            <a:r>
              <a:rPr lang="fr-FR" dirty="0" smtClean="0"/>
              <a:t>HDFS</a:t>
            </a:r>
          </a:p>
          <a:p>
            <a:r>
              <a:rPr lang="fr-FR" dirty="0" smtClean="0"/>
              <a:t>Possède un </a:t>
            </a:r>
            <a:r>
              <a:rPr lang="fr-FR" dirty="0" err="1" smtClean="0"/>
              <a:t>scheduler</a:t>
            </a:r>
            <a:r>
              <a:rPr lang="fr-FR" dirty="0" smtClean="0"/>
              <a:t> de job</a:t>
            </a:r>
          </a:p>
          <a:p>
            <a:pPr marL="457200" lvl="1" indent="0">
              <a:buNone/>
            </a:pPr>
            <a:r>
              <a:rPr lang="fr-FR" dirty="0" smtClean="0"/>
              <a:t>YARN</a:t>
            </a:r>
          </a:p>
        </p:txBody>
      </p:sp>
      <p:pic>
        <p:nvPicPr>
          <p:cNvPr id="1026" name="Picture 2" descr="File:Hadoop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37831"/>
            <a:ext cx="632460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18288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Distributions</a:t>
            </a:r>
            <a:endParaRPr lang="fr-FR" dirty="0"/>
          </a:p>
        </p:txBody>
      </p:sp>
      <p:sp>
        <p:nvSpPr>
          <p:cNvPr id="3" name="Espace réservé du contenu 2"/>
          <p:cNvSpPr>
            <a:spLocks noGrp="1"/>
          </p:cNvSpPr>
          <p:nvPr>
            <p:ph idx="1"/>
          </p:nvPr>
        </p:nvSpPr>
        <p:spPr/>
        <p:txBody>
          <a:bodyPr/>
          <a:lstStyle/>
          <a:p>
            <a:r>
              <a:rPr lang="fr-FR" dirty="0" smtClean="0"/>
              <a:t>Il existe des distributions avec les principaux outils déjà installé, des consoles d’administration et des mises à jour</a:t>
            </a:r>
          </a:p>
          <a:p>
            <a:pPr lvl="1"/>
            <a:r>
              <a:rPr lang="fr-FR" dirty="0" err="1" smtClean="0"/>
              <a:t>MapR</a:t>
            </a:r>
            <a:endParaRPr lang="fr-FR" dirty="0" smtClean="0"/>
          </a:p>
          <a:p>
            <a:pPr lvl="1"/>
            <a:r>
              <a:rPr lang="fr-FR" dirty="0" err="1" smtClean="0"/>
              <a:t>Cloudera</a:t>
            </a:r>
            <a:endParaRPr lang="fr-FR" dirty="0" smtClean="0"/>
          </a:p>
          <a:p>
            <a:pPr lvl="1"/>
            <a:r>
              <a:rPr lang="fr-FR" dirty="0" err="1" smtClean="0"/>
              <a:t>HortonWorks</a:t>
            </a:r>
            <a:endParaRPr lang="fr-FR" dirty="0" smtClean="0"/>
          </a:p>
          <a:p>
            <a:endParaRPr lang="fr-FR" dirty="0"/>
          </a:p>
        </p:txBody>
      </p:sp>
    </p:spTree>
    <p:extLst>
      <p:ext uri="{BB962C8B-B14F-4D97-AF65-F5344CB8AC3E}">
        <p14:creationId xmlns:p14="http://schemas.microsoft.com/office/powerpoint/2010/main" val="355903072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Autres outils</a:t>
            </a:r>
            <a:endParaRPr lang="fr-FR" dirty="0"/>
          </a:p>
        </p:txBody>
      </p:sp>
      <p:sp>
        <p:nvSpPr>
          <p:cNvPr id="3" name="Espace réservé du contenu 2"/>
          <p:cNvSpPr>
            <a:spLocks noGrp="1"/>
          </p:cNvSpPr>
          <p:nvPr>
            <p:ph idx="1"/>
          </p:nvPr>
        </p:nvSpPr>
        <p:spPr/>
        <p:txBody>
          <a:bodyPr/>
          <a:lstStyle/>
          <a:p>
            <a:r>
              <a:rPr lang="fr-FR" dirty="0" err="1" smtClean="0"/>
              <a:t>MongoDB</a:t>
            </a:r>
            <a:endParaRPr lang="fr-FR" dirty="0" smtClean="0"/>
          </a:p>
          <a:p>
            <a:r>
              <a:rPr lang="fr-FR" dirty="0" smtClean="0"/>
              <a:t>Cassandra</a:t>
            </a:r>
            <a:endParaRPr lang="fr-FR" dirty="0"/>
          </a:p>
        </p:txBody>
      </p:sp>
    </p:spTree>
    <p:extLst>
      <p:ext uri="{BB962C8B-B14F-4D97-AF65-F5344CB8AC3E}">
        <p14:creationId xmlns:p14="http://schemas.microsoft.com/office/powerpoint/2010/main" val="12316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PIP</a:t>
            </a:r>
            <a:endParaRPr lang="fr-FR" dirty="0"/>
          </a:p>
        </p:txBody>
      </p:sp>
      <p:sp>
        <p:nvSpPr>
          <p:cNvPr id="3" name="Espace réservé du contenu 2"/>
          <p:cNvSpPr>
            <a:spLocks noGrp="1"/>
          </p:cNvSpPr>
          <p:nvPr>
            <p:ph idx="1"/>
          </p:nvPr>
        </p:nvSpPr>
        <p:spPr/>
        <p:txBody>
          <a:bodyPr/>
          <a:lstStyle/>
          <a:p>
            <a:r>
              <a:rPr lang="fr-FR" dirty="0" smtClean="0"/>
              <a:t>Package Installer</a:t>
            </a:r>
            <a:endParaRPr lang="fr-FR" dirty="0"/>
          </a:p>
        </p:txBody>
      </p:sp>
      <p:pic>
        <p:nvPicPr>
          <p:cNvPr id="4" name="Image 3"/>
          <p:cNvPicPr>
            <a:picLocks noChangeAspect="1"/>
          </p:cNvPicPr>
          <p:nvPr/>
        </p:nvPicPr>
        <p:blipFill>
          <a:blip r:embed="rId2"/>
          <a:stretch>
            <a:fillRect/>
          </a:stretch>
        </p:blipFill>
        <p:spPr>
          <a:xfrm>
            <a:off x="2627784" y="1801661"/>
            <a:ext cx="6516216" cy="4651675"/>
          </a:xfrm>
          <a:prstGeom prst="rect">
            <a:avLst/>
          </a:prstGeom>
        </p:spPr>
      </p:pic>
    </p:spTree>
    <p:extLst>
      <p:ext uri="{BB962C8B-B14F-4D97-AF65-F5344CB8AC3E}">
        <p14:creationId xmlns:p14="http://schemas.microsoft.com/office/powerpoint/2010/main" val="2411288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Commentaires</a:t>
            </a:r>
            <a:endParaRPr lang="fr-FR" dirty="0"/>
          </a:p>
        </p:txBody>
      </p:sp>
      <p:sp>
        <p:nvSpPr>
          <p:cNvPr id="3" name="Espace réservé du contenu 2"/>
          <p:cNvSpPr>
            <a:spLocks noGrp="1"/>
          </p:cNvSpPr>
          <p:nvPr>
            <p:ph idx="1"/>
          </p:nvPr>
        </p:nvSpPr>
        <p:spPr/>
        <p:txBody>
          <a:bodyPr/>
          <a:lstStyle/>
          <a:p>
            <a:r>
              <a:rPr lang="fr-FR" dirty="0" smtClean="0"/>
              <a:t>#</a:t>
            </a:r>
          </a:p>
          <a:p>
            <a:pPr lvl="1"/>
            <a:r>
              <a:rPr lang="fr-FR" dirty="0" smtClean="0"/>
              <a:t>Commentaire mono ligne</a:t>
            </a:r>
          </a:p>
          <a:p>
            <a:endParaRPr lang="fr-FR" dirty="0"/>
          </a:p>
          <a:p>
            <a:endParaRPr lang="fr-FR" dirty="0" smtClean="0"/>
          </a:p>
          <a:p>
            <a:endParaRPr lang="fr-FR" dirty="0"/>
          </a:p>
          <a:p>
            <a:r>
              <a:rPr lang="fr-FR" smtClean="0"/>
              <a:t>""" </a:t>
            </a:r>
            <a:r>
              <a:rPr lang="fr-FR"/>
              <a:t>""" </a:t>
            </a:r>
            <a:r>
              <a:rPr lang="fr-FR" smtClean="0"/>
              <a:t>Commentaire </a:t>
            </a:r>
            <a:r>
              <a:rPr lang="fr-FR" dirty="0" err="1" smtClean="0"/>
              <a:t>multiligne</a:t>
            </a:r>
            <a:endParaRPr lang="fr-FR" dirty="0"/>
          </a:p>
        </p:txBody>
      </p:sp>
      <p:pic>
        <p:nvPicPr>
          <p:cNvPr id="4" name="Image 3"/>
          <p:cNvPicPr>
            <a:picLocks noChangeAspect="1"/>
          </p:cNvPicPr>
          <p:nvPr/>
        </p:nvPicPr>
        <p:blipFill>
          <a:blip r:embed="rId2"/>
          <a:stretch>
            <a:fillRect/>
          </a:stretch>
        </p:blipFill>
        <p:spPr>
          <a:xfrm>
            <a:off x="5345519" y="1559645"/>
            <a:ext cx="2500363" cy="1293291"/>
          </a:xfrm>
          <a:prstGeom prst="rect">
            <a:avLst/>
          </a:prstGeom>
        </p:spPr>
      </p:pic>
      <p:pic>
        <p:nvPicPr>
          <p:cNvPr id="5" name="Image 4"/>
          <p:cNvPicPr>
            <a:picLocks noChangeAspect="1"/>
          </p:cNvPicPr>
          <p:nvPr/>
        </p:nvPicPr>
        <p:blipFill>
          <a:blip r:embed="rId3"/>
          <a:stretch>
            <a:fillRect/>
          </a:stretch>
        </p:blipFill>
        <p:spPr>
          <a:xfrm>
            <a:off x="1171512" y="4725144"/>
            <a:ext cx="5923441" cy="1440160"/>
          </a:xfrm>
          <a:prstGeom prst="rect">
            <a:avLst/>
          </a:prstGeom>
        </p:spPr>
      </p:pic>
    </p:spTree>
    <p:extLst>
      <p:ext uri="{BB962C8B-B14F-4D97-AF65-F5344CB8AC3E}">
        <p14:creationId xmlns:p14="http://schemas.microsoft.com/office/powerpoint/2010/main" val="11560881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variables</a:t>
            </a:r>
            <a:endParaRPr lang="fr-FR" dirty="0"/>
          </a:p>
        </p:txBody>
      </p:sp>
      <p:sp>
        <p:nvSpPr>
          <p:cNvPr id="3" name="Espace réservé du contenu 2"/>
          <p:cNvSpPr>
            <a:spLocks noGrp="1"/>
          </p:cNvSpPr>
          <p:nvPr>
            <p:ph idx="1"/>
          </p:nvPr>
        </p:nvSpPr>
        <p:spPr/>
        <p:txBody>
          <a:bodyPr/>
          <a:lstStyle/>
          <a:p>
            <a:r>
              <a:rPr lang="fr-FR" dirty="0"/>
              <a:t>En Python, pour donner une valeur à une variable, il suffit d'écrire </a:t>
            </a:r>
            <a:r>
              <a:rPr lang="fr-FR" dirty="0" err="1"/>
              <a:t>nom_de_la_variable</a:t>
            </a:r>
            <a:r>
              <a:rPr lang="fr-FR" dirty="0"/>
              <a:t> = valeur.</a:t>
            </a:r>
          </a:p>
          <a:p>
            <a:r>
              <a:rPr lang="fr-FR" dirty="0" smtClean="0"/>
              <a:t>Une </a:t>
            </a:r>
            <a:r>
              <a:rPr lang="fr-FR" dirty="0"/>
              <a:t>variable doit respecter quelques règles de syntaxe incontournables :</a:t>
            </a:r>
          </a:p>
          <a:p>
            <a:pPr lvl="1"/>
            <a:r>
              <a:rPr lang="fr-FR" dirty="0" smtClean="0"/>
              <a:t>Le </a:t>
            </a:r>
            <a:r>
              <a:rPr lang="fr-FR" dirty="0"/>
              <a:t>nom de la variable ne peut être composé que de lettres, majuscules ou minuscules, de chiffres et du symbole souligné « _ </a:t>
            </a:r>
            <a:r>
              <a:rPr lang="fr-FR" dirty="0" smtClean="0"/>
              <a:t>»</a:t>
            </a:r>
            <a:endParaRPr lang="fr-FR" dirty="0"/>
          </a:p>
          <a:p>
            <a:pPr lvl="1"/>
            <a:r>
              <a:rPr lang="fr-FR" dirty="0"/>
              <a:t>Le nom de la variable ne peut pas commencer par un chiffre.</a:t>
            </a:r>
          </a:p>
          <a:p>
            <a:pPr lvl="1"/>
            <a:r>
              <a:rPr lang="fr-FR" dirty="0"/>
              <a:t>Le langage Python est sensible à la casse, ce qui signifie que des lettres majuscules et minuscules ne constituent pas la même </a:t>
            </a:r>
            <a:r>
              <a:rPr lang="fr-FR" dirty="0" smtClean="0"/>
              <a:t>variable</a:t>
            </a:r>
            <a:endParaRPr lang="fr-FR" dirty="0"/>
          </a:p>
        </p:txBody>
      </p:sp>
    </p:spTree>
    <p:extLst>
      <p:ext uri="{BB962C8B-B14F-4D97-AF65-F5344CB8AC3E}">
        <p14:creationId xmlns:p14="http://schemas.microsoft.com/office/powerpoint/2010/main" val="12732837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re 1"/>
          <p:cNvSpPr>
            <a:spLocks noGrp="1"/>
          </p:cNvSpPr>
          <p:nvPr>
            <p:ph type="title"/>
          </p:nvPr>
        </p:nvSpPr>
        <p:spPr>
          <a:xfrm>
            <a:off x="1187450" y="12700"/>
            <a:ext cx="7829550" cy="1143000"/>
          </a:xfrm>
        </p:spPr>
        <p:txBody>
          <a:bodyPr/>
          <a:lstStyle/>
          <a:p>
            <a:r>
              <a:rPr lang="fr-FR" altLang="fr-FR" dirty="0" smtClean="0"/>
              <a:t>Python</a:t>
            </a:r>
          </a:p>
        </p:txBody>
      </p:sp>
      <p:sp>
        <p:nvSpPr>
          <p:cNvPr id="3075" name="Espace réservé du contenu 2"/>
          <p:cNvSpPr>
            <a:spLocks noGrp="1"/>
          </p:cNvSpPr>
          <p:nvPr>
            <p:ph idx="1"/>
          </p:nvPr>
        </p:nvSpPr>
        <p:spPr>
          <a:xfrm>
            <a:off x="179388" y="1412776"/>
            <a:ext cx="8766175" cy="5040313"/>
          </a:xfrm>
        </p:spPr>
        <p:txBody>
          <a:bodyPr/>
          <a:lstStyle/>
          <a:p>
            <a:r>
              <a:rPr lang="fr-FR" altLang="fr-FR" dirty="0"/>
              <a:t>Python est un langage de programmation </a:t>
            </a:r>
            <a:r>
              <a:rPr lang="fr-FR" altLang="fr-FR" dirty="0" smtClean="0"/>
              <a:t>objet et multiplateformes</a:t>
            </a:r>
          </a:p>
          <a:p>
            <a:r>
              <a:rPr lang="fr-FR" altLang="fr-FR" dirty="0" smtClean="0"/>
              <a:t>Python </a:t>
            </a:r>
            <a:r>
              <a:rPr lang="fr-FR" altLang="fr-FR" dirty="0"/>
              <a:t>est </a:t>
            </a:r>
            <a:r>
              <a:rPr lang="fr-FR" altLang="fr-FR" dirty="0" smtClean="0"/>
              <a:t>libre</a:t>
            </a:r>
          </a:p>
          <a:p>
            <a:r>
              <a:rPr lang="fr-FR" altLang="fr-FR" dirty="0"/>
              <a:t>Créé par Guido van </a:t>
            </a:r>
            <a:r>
              <a:rPr lang="fr-FR" altLang="fr-FR" dirty="0" err="1" smtClean="0"/>
              <a:t>Rossum</a:t>
            </a:r>
            <a:endParaRPr lang="fr-FR" altLang="fr-FR" dirty="0" smtClean="0"/>
          </a:p>
          <a:p>
            <a:pPr lvl="1"/>
            <a:r>
              <a:rPr lang="fr-FR" altLang="fr-FR" dirty="0" smtClean="0"/>
              <a:t>Hommage aux Monty Python</a:t>
            </a:r>
          </a:p>
          <a:p>
            <a:r>
              <a:rPr lang="fr-FR" altLang="fr-FR" dirty="0" smtClean="0"/>
              <a:t>Python 3</a:t>
            </a:r>
          </a:p>
        </p:txBody>
      </p:sp>
      <p:pic>
        <p:nvPicPr>
          <p:cNvPr id="5" name="Image 4"/>
          <p:cNvPicPr>
            <a:picLocks noChangeAspect="1"/>
          </p:cNvPicPr>
          <p:nvPr/>
        </p:nvPicPr>
        <p:blipFill>
          <a:blip r:embed="rId2"/>
          <a:stretch>
            <a:fillRect/>
          </a:stretch>
        </p:blipFill>
        <p:spPr>
          <a:xfrm>
            <a:off x="-4573016" y="5135005"/>
            <a:ext cx="6715125" cy="1285875"/>
          </a:xfrm>
          <a:prstGeom prst="rect">
            <a:avLst/>
          </a:prstGeom>
        </p:spPr>
      </p:pic>
      <p:pic>
        <p:nvPicPr>
          <p:cNvPr id="7" name="Picture 2"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3904" y="2141204"/>
            <a:ext cx="3813096" cy="27406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types</a:t>
            </a:r>
            <a:endParaRPr lang="fr-FR" dirty="0"/>
          </a:p>
        </p:txBody>
      </p:sp>
      <p:sp>
        <p:nvSpPr>
          <p:cNvPr id="3" name="Espace réservé du contenu 2"/>
          <p:cNvSpPr>
            <a:spLocks noGrp="1"/>
          </p:cNvSpPr>
          <p:nvPr>
            <p:ph idx="1"/>
          </p:nvPr>
        </p:nvSpPr>
        <p:spPr/>
        <p:txBody>
          <a:bodyPr/>
          <a:lstStyle/>
          <a:p>
            <a:r>
              <a:rPr lang="fr-FR" dirty="0" smtClean="0"/>
              <a:t>Python est un langage faiblement typées</a:t>
            </a:r>
          </a:p>
          <a:p>
            <a:r>
              <a:rPr lang="fr-FR" dirty="0" smtClean="0"/>
              <a:t>Les variables n’ont pas de type définie</a:t>
            </a:r>
          </a:p>
          <a:p>
            <a:pPr lvl="1"/>
            <a:r>
              <a:rPr lang="fr-FR" dirty="0" smtClean="0"/>
              <a:t>Mais s’adapte aux types de base</a:t>
            </a:r>
          </a:p>
          <a:p>
            <a:r>
              <a:rPr lang="fr-FR" dirty="0" err="1" smtClean="0"/>
              <a:t>int</a:t>
            </a:r>
            <a:endParaRPr lang="fr-FR" dirty="0" smtClean="0"/>
          </a:p>
          <a:p>
            <a:pPr lvl="1"/>
            <a:r>
              <a:rPr lang="fr-FR" dirty="0" smtClean="0"/>
              <a:t>3</a:t>
            </a:r>
          </a:p>
          <a:p>
            <a:r>
              <a:rPr lang="fr-FR" dirty="0" err="1"/>
              <a:t>f</a:t>
            </a:r>
            <a:r>
              <a:rPr lang="fr-FR" dirty="0" err="1" smtClean="0"/>
              <a:t>loat</a:t>
            </a:r>
            <a:endParaRPr lang="fr-FR" dirty="0" smtClean="0"/>
          </a:p>
          <a:p>
            <a:pPr lvl="1"/>
            <a:r>
              <a:rPr lang="fr-FR" dirty="0" smtClean="0"/>
              <a:t>3.14</a:t>
            </a:r>
          </a:p>
          <a:p>
            <a:r>
              <a:rPr lang="fr-FR" dirty="0"/>
              <a:t>s</a:t>
            </a:r>
            <a:r>
              <a:rPr lang="fr-FR" dirty="0" smtClean="0"/>
              <a:t>tring</a:t>
            </a:r>
          </a:p>
          <a:p>
            <a:pPr lvl="1"/>
            <a:r>
              <a:rPr lang="fr-FR" dirty="0" smtClean="0"/>
              <a:t>« Python »</a:t>
            </a:r>
          </a:p>
        </p:txBody>
      </p:sp>
    </p:spTree>
    <p:extLst>
      <p:ext uri="{BB962C8B-B14F-4D97-AF65-F5344CB8AC3E}">
        <p14:creationId xmlns:p14="http://schemas.microsoft.com/office/powerpoint/2010/main" val="20209982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Opération sur les chaînes</a:t>
            </a:r>
            <a:endParaRPr lang="fr-FR" dirty="0"/>
          </a:p>
        </p:txBody>
      </p:sp>
      <p:sp>
        <p:nvSpPr>
          <p:cNvPr id="3" name="Espace réservé du contenu 2"/>
          <p:cNvSpPr>
            <a:spLocks noGrp="1"/>
          </p:cNvSpPr>
          <p:nvPr>
            <p:ph idx="1"/>
          </p:nvPr>
        </p:nvSpPr>
        <p:spPr/>
        <p:txBody>
          <a:bodyPr/>
          <a:lstStyle/>
          <a:p>
            <a:pPr lvl="2"/>
            <a:r>
              <a:rPr lang="en-US" altLang="fr-FR" dirty="0"/>
              <a:t>"</a:t>
            </a:r>
            <a:r>
              <a:rPr lang="en-US" altLang="fr-FR" dirty="0" err="1"/>
              <a:t>hello"+"world</a:t>
            </a:r>
            <a:r>
              <a:rPr lang="en-US" altLang="fr-FR" dirty="0"/>
              <a:t>"	"</a:t>
            </a:r>
            <a:r>
              <a:rPr lang="en-US" altLang="fr-FR" dirty="0" err="1"/>
              <a:t>helloworld</a:t>
            </a:r>
            <a:r>
              <a:rPr lang="en-US" altLang="fr-FR" dirty="0"/>
              <a:t>"	# concatenation</a:t>
            </a:r>
          </a:p>
          <a:p>
            <a:pPr lvl="2"/>
            <a:r>
              <a:rPr lang="en-US" altLang="fr-FR" dirty="0"/>
              <a:t>"hello"*3		"</a:t>
            </a:r>
            <a:r>
              <a:rPr lang="en-US" altLang="fr-FR" dirty="0" err="1"/>
              <a:t>hellohellohello</a:t>
            </a:r>
            <a:r>
              <a:rPr lang="en-US" altLang="fr-FR" dirty="0"/>
              <a:t>" # repetition</a:t>
            </a:r>
          </a:p>
          <a:p>
            <a:pPr lvl="2"/>
            <a:r>
              <a:rPr lang="en-US" altLang="fr-FR" dirty="0"/>
              <a:t>"hello"[0]		"h"		# indexing</a:t>
            </a:r>
          </a:p>
          <a:p>
            <a:pPr lvl="2"/>
            <a:r>
              <a:rPr lang="en-US" altLang="fr-FR" dirty="0"/>
              <a:t>"hello"[-1]		"o"		# (from end)</a:t>
            </a:r>
          </a:p>
          <a:p>
            <a:pPr lvl="2"/>
            <a:r>
              <a:rPr lang="en-US" altLang="fr-FR" dirty="0"/>
              <a:t>"hello"[1:4]		"ell"		# slicing</a:t>
            </a:r>
          </a:p>
          <a:p>
            <a:pPr lvl="2"/>
            <a:r>
              <a:rPr lang="en-US" altLang="fr-FR" dirty="0" err="1"/>
              <a:t>len</a:t>
            </a:r>
            <a:r>
              <a:rPr lang="en-US" altLang="fr-FR" dirty="0"/>
              <a:t>("hello")		5		# size</a:t>
            </a:r>
          </a:p>
          <a:p>
            <a:pPr lvl="2"/>
            <a:r>
              <a:rPr lang="en-US" altLang="fr-FR" dirty="0"/>
              <a:t>"hello" &lt; "</a:t>
            </a:r>
            <a:r>
              <a:rPr lang="en-US" altLang="fr-FR" dirty="0" err="1"/>
              <a:t>jello</a:t>
            </a:r>
            <a:r>
              <a:rPr lang="en-US" altLang="fr-FR" dirty="0"/>
              <a:t>"	1		# comparison</a:t>
            </a:r>
          </a:p>
          <a:p>
            <a:pPr lvl="2"/>
            <a:r>
              <a:rPr lang="en-US" altLang="fr-FR" dirty="0"/>
              <a:t>"e" in "hello"		1		# search</a:t>
            </a:r>
          </a:p>
          <a:p>
            <a:pPr lvl="2"/>
            <a:r>
              <a:rPr lang="en-US" altLang="fr-FR" dirty="0"/>
              <a:t>"escapes: \n </a:t>
            </a:r>
            <a:r>
              <a:rPr lang="en-US" altLang="fr-FR" dirty="0" err="1"/>
              <a:t>etc</a:t>
            </a:r>
            <a:r>
              <a:rPr lang="en-US" altLang="fr-FR" dirty="0"/>
              <a:t>, \033 </a:t>
            </a:r>
            <a:r>
              <a:rPr lang="en-US" altLang="fr-FR" dirty="0" err="1"/>
              <a:t>etc</a:t>
            </a:r>
            <a:r>
              <a:rPr lang="en-US" altLang="fr-FR" dirty="0"/>
              <a:t>, \if </a:t>
            </a:r>
            <a:r>
              <a:rPr lang="en-US" altLang="fr-FR" dirty="0" err="1"/>
              <a:t>etc</a:t>
            </a:r>
            <a:r>
              <a:rPr lang="en-US" altLang="fr-FR" dirty="0"/>
              <a:t>"</a:t>
            </a:r>
          </a:p>
          <a:p>
            <a:pPr lvl="2"/>
            <a:r>
              <a:rPr lang="en-US" altLang="fr-FR" dirty="0"/>
              <a:t>'single quotes'  """triple quotes""" </a:t>
            </a:r>
          </a:p>
        </p:txBody>
      </p:sp>
    </p:spTree>
    <p:extLst>
      <p:ext uri="{BB962C8B-B14F-4D97-AF65-F5344CB8AC3E}">
        <p14:creationId xmlns:p14="http://schemas.microsoft.com/office/powerpoint/2010/main" val="40378595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Annotations de variables</a:t>
            </a:r>
            <a:endParaRPr lang="fr-FR" dirty="0"/>
          </a:p>
        </p:txBody>
      </p:sp>
      <p:sp>
        <p:nvSpPr>
          <p:cNvPr id="3" name="Espace réservé du contenu 2"/>
          <p:cNvSpPr>
            <a:spLocks noGrp="1"/>
          </p:cNvSpPr>
          <p:nvPr>
            <p:ph idx="1"/>
          </p:nvPr>
        </p:nvSpPr>
        <p:spPr/>
        <p:txBody>
          <a:bodyPr/>
          <a:lstStyle/>
          <a:p>
            <a:r>
              <a:rPr lang="fr-FR" dirty="0" smtClean="0"/>
              <a:t>Nouveau en Python 3.6</a:t>
            </a:r>
          </a:p>
          <a:p>
            <a:r>
              <a:rPr lang="fr-FR" dirty="0" smtClean="0"/>
              <a:t>Possibilité de typer les variables</a:t>
            </a:r>
          </a:p>
          <a:p>
            <a:pPr lvl="1"/>
            <a:r>
              <a:rPr lang="fr-FR" dirty="0" err="1"/>
              <a:t>m</a:t>
            </a:r>
            <a:r>
              <a:rPr lang="fr-FR" dirty="0" err="1" smtClean="0"/>
              <a:t>y_string</a:t>
            </a:r>
            <a:r>
              <a:rPr lang="fr-FR" dirty="0" smtClean="0"/>
              <a:t> : </a:t>
            </a:r>
            <a:r>
              <a:rPr lang="fr-FR" dirty="0" err="1" smtClean="0"/>
              <a:t>str</a:t>
            </a:r>
            <a:endParaRPr lang="fr-FR" dirty="0" smtClean="0"/>
          </a:p>
          <a:p>
            <a:pPr lvl="1"/>
            <a:r>
              <a:rPr lang="fr-FR" dirty="0" smtClean="0"/>
              <a:t>Il ne s’agit pas d’un typage fort</a:t>
            </a:r>
          </a:p>
          <a:p>
            <a:pPr lvl="1"/>
            <a:r>
              <a:rPr lang="fr-FR" dirty="0" smtClean="0"/>
              <a:t>C’est juste une annotation</a:t>
            </a:r>
          </a:p>
          <a:p>
            <a:pPr lvl="1"/>
            <a:r>
              <a:rPr lang="fr-FR" dirty="0" err="1" smtClean="0"/>
              <a:t>my_string</a:t>
            </a:r>
            <a:r>
              <a:rPr lang="fr-FR" dirty="0" smtClean="0"/>
              <a:t> </a:t>
            </a:r>
            <a:r>
              <a:rPr lang="fr-FR" dirty="0"/>
              <a:t>: </a:t>
            </a:r>
            <a:r>
              <a:rPr lang="fr-FR" dirty="0" err="1" smtClean="0"/>
              <a:t>str</a:t>
            </a:r>
            <a:r>
              <a:rPr lang="fr-FR" dirty="0" smtClean="0"/>
              <a:t> = « toto »</a:t>
            </a:r>
            <a:endParaRPr lang="fr-FR" dirty="0"/>
          </a:p>
          <a:p>
            <a:pPr lvl="1"/>
            <a:endParaRPr lang="fr-FR" dirty="0" smtClean="0"/>
          </a:p>
          <a:p>
            <a:pPr lvl="1"/>
            <a:endParaRPr lang="fr-FR" dirty="0"/>
          </a:p>
        </p:txBody>
      </p:sp>
    </p:spTree>
    <p:extLst>
      <p:ext uri="{BB962C8B-B14F-4D97-AF65-F5344CB8AC3E}">
        <p14:creationId xmlns:p14="http://schemas.microsoft.com/office/powerpoint/2010/main" val="22873550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53752"/>
            <a:ext cx="7829947" cy="1143000"/>
          </a:xfrm>
        </p:spPr>
        <p:txBody>
          <a:bodyPr/>
          <a:lstStyle/>
          <a:p>
            <a:r>
              <a:rPr lang="fr-FR" dirty="0" smtClean="0"/>
              <a:t>Conditions</a:t>
            </a:r>
            <a:endParaRPr lang="fr-FR" dirty="0"/>
          </a:p>
        </p:txBody>
      </p:sp>
      <p:pic>
        <p:nvPicPr>
          <p:cNvPr id="5" name="Image 4"/>
          <p:cNvPicPr>
            <a:picLocks noChangeAspect="1"/>
          </p:cNvPicPr>
          <p:nvPr/>
        </p:nvPicPr>
        <p:blipFill>
          <a:blip r:embed="rId2"/>
          <a:stretch>
            <a:fillRect/>
          </a:stretch>
        </p:blipFill>
        <p:spPr>
          <a:xfrm>
            <a:off x="3812855" y="4171950"/>
            <a:ext cx="4110628" cy="1398637"/>
          </a:xfrm>
          <a:prstGeom prst="rect">
            <a:avLst/>
          </a:prstGeom>
        </p:spPr>
      </p:pic>
      <p:pic>
        <p:nvPicPr>
          <p:cNvPr id="3" name="Image 2"/>
          <p:cNvPicPr>
            <a:picLocks noChangeAspect="1"/>
          </p:cNvPicPr>
          <p:nvPr/>
        </p:nvPicPr>
        <p:blipFill>
          <a:blip r:embed="rId3"/>
          <a:stretch>
            <a:fillRect/>
          </a:stretch>
        </p:blipFill>
        <p:spPr>
          <a:xfrm>
            <a:off x="899592" y="1268760"/>
            <a:ext cx="4536504" cy="2364263"/>
          </a:xfrm>
          <a:prstGeom prst="rect">
            <a:avLst/>
          </a:prstGeom>
        </p:spPr>
      </p:pic>
    </p:spTree>
    <p:extLst>
      <p:ext uri="{BB962C8B-B14F-4D97-AF65-F5344CB8AC3E}">
        <p14:creationId xmlns:p14="http://schemas.microsoft.com/office/powerpoint/2010/main" val="1793332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Blocs</a:t>
            </a:r>
            <a:endParaRPr lang="fr-FR" dirty="0"/>
          </a:p>
        </p:txBody>
      </p:sp>
      <p:sp>
        <p:nvSpPr>
          <p:cNvPr id="3" name="Espace réservé du contenu 2"/>
          <p:cNvSpPr>
            <a:spLocks noGrp="1"/>
          </p:cNvSpPr>
          <p:nvPr>
            <p:ph idx="1"/>
          </p:nvPr>
        </p:nvSpPr>
        <p:spPr/>
        <p:txBody>
          <a:bodyPr/>
          <a:lstStyle/>
          <a:p>
            <a:r>
              <a:rPr lang="fr-FR" dirty="0" smtClean="0"/>
              <a:t>Un bloc de code est une morceau de code</a:t>
            </a:r>
          </a:p>
          <a:p>
            <a:pPr lvl="1"/>
            <a:r>
              <a:rPr lang="fr-FR" dirty="0" smtClean="0"/>
              <a:t>Utilise pour la visibilité des variables</a:t>
            </a:r>
          </a:p>
          <a:p>
            <a:pPr lvl="1"/>
            <a:r>
              <a:rPr lang="fr-FR" dirty="0" smtClean="0"/>
              <a:t>{} en C</a:t>
            </a:r>
          </a:p>
          <a:p>
            <a:r>
              <a:rPr lang="fr-FR" dirty="0" smtClean="0"/>
              <a:t>Python utilise les indentations pour définir un bloc</a:t>
            </a:r>
          </a:p>
          <a:p>
            <a:pPr lvl="1"/>
            <a:r>
              <a:rPr lang="fr-FR" dirty="0" smtClean="0"/>
              <a:t>Une indentation ou 4 espaces = 1 bloc</a:t>
            </a:r>
            <a:endParaRPr lang="fr-FR" dirty="0"/>
          </a:p>
        </p:txBody>
      </p:sp>
      <p:pic>
        <p:nvPicPr>
          <p:cNvPr id="4" name="Image 3"/>
          <p:cNvPicPr>
            <a:picLocks noChangeAspect="1"/>
          </p:cNvPicPr>
          <p:nvPr/>
        </p:nvPicPr>
        <p:blipFill>
          <a:blip r:embed="rId2"/>
          <a:stretch>
            <a:fillRect/>
          </a:stretch>
        </p:blipFill>
        <p:spPr>
          <a:xfrm>
            <a:off x="2771800" y="4005064"/>
            <a:ext cx="3366823" cy="1494457"/>
          </a:xfrm>
          <a:prstGeom prst="rect">
            <a:avLst/>
          </a:prstGeom>
        </p:spPr>
      </p:pic>
    </p:spTree>
    <p:extLst>
      <p:ext uri="{BB962C8B-B14F-4D97-AF65-F5344CB8AC3E}">
        <p14:creationId xmlns:p14="http://schemas.microsoft.com/office/powerpoint/2010/main" val="2425125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Blocs</a:t>
            </a:r>
            <a:endParaRPr lang="fr-FR" dirty="0"/>
          </a:p>
        </p:txBody>
      </p:sp>
      <p:pic>
        <p:nvPicPr>
          <p:cNvPr id="4" name="Image 3"/>
          <p:cNvPicPr>
            <a:picLocks noChangeAspect="1"/>
          </p:cNvPicPr>
          <p:nvPr/>
        </p:nvPicPr>
        <p:blipFill>
          <a:blip r:embed="rId2"/>
          <a:stretch>
            <a:fillRect/>
          </a:stretch>
        </p:blipFill>
        <p:spPr>
          <a:xfrm>
            <a:off x="2292677" y="1663196"/>
            <a:ext cx="4539719" cy="4539719"/>
          </a:xfrm>
          <a:prstGeom prst="rect">
            <a:avLst/>
          </a:prstGeom>
        </p:spPr>
      </p:pic>
    </p:spTree>
    <p:extLst>
      <p:ext uri="{BB962C8B-B14F-4D97-AF65-F5344CB8AC3E}">
        <p14:creationId xmlns:p14="http://schemas.microsoft.com/office/powerpoint/2010/main" val="2896419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title"/>
          </p:nvPr>
        </p:nvSpPr>
        <p:spPr/>
        <p:txBody>
          <a:bodyPr/>
          <a:lstStyle/>
          <a:p>
            <a:pPr eaLnBrk="1" hangingPunct="1"/>
            <a:r>
              <a:rPr lang="en-US" altLang="fr-FR" smtClean="0"/>
              <a:t>Grouping Indentation</a:t>
            </a:r>
          </a:p>
        </p:txBody>
      </p:sp>
      <p:sp>
        <p:nvSpPr>
          <p:cNvPr id="15363" name="Rectangle 8"/>
          <p:cNvSpPr>
            <a:spLocks noGrp="1" noChangeArrowheads="1"/>
          </p:cNvSpPr>
          <p:nvPr>
            <p:ph type="body" sz="half" idx="1"/>
          </p:nvPr>
        </p:nvSpPr>
        <p:spPr/>
        <p:txBody>
          <a:bodyPr/>
          <a:lstStyle/>
          <a:p>
            <a:pPr eaLnBrk="1" hangingPunct="1">
              <a:buFontTx/>
              <a:buNone/>
            </a:pPr>
            <a:r>
              <a:rPr lang="en-US" altLang="fr-FR" sz="2000" smtClean="0"/>
              <a:t>In Python:</a:t>
            </a:r>
          </a:p>
          <a:p>
            <a:pPr eaLnBrk="1" hangingPunct="1">
              <a:buFontTx/>
              <a:buNone/>
            </a:pPr>
            <a:endParaRPr lang="en-US" altLang="fr-FR" sz="2000" smtClean="0"/>
          </a:p>
          <a:p>
            <a:pPr eaLnBrk="1" hangingPunct="1">
              <a:buFontTx/>
              <a:buNone/>
            </a:pPr>
            <a:r>
              <a:rPr lang="en-US" altLang="fr-FR" sz="2000" smtClean="0"/>
              <a:t>for i in range(20):</a:t>
            </a:r>
          </a:p>
          <a:p>
            <a:pPr eaLnBrk="1" hangingPunct="1">
              <a:buFontTx/>
              <a:buNone/>
            </a:pPr>
            <a:r>
              <a:rPr lang="en-US" altLang="fr-FR" sz="2000" smtClean="0"/>
              <a:t>    if i%3 == 0:</a:t>
            </a:r>
          </a:p>
          <a:p>
            <a:pPr eaLnBrk="1" hangingPunct="1">
              <a:buFontTx/>
              <a:buNone/>
            </a:pPr>
            <a:r>
              <a:rPr lang="en-US" altLang="fr-FR" sz="2000" smtClean="0"/>
              <a:t>        print i</a:t>
            </a:r>
          </a:p>
          <a:p>
            <a:pPr eaLnBrk="1" hangingPunct="1">
              <a:buFontTx/>
              <a:buNone/>
            </a:pPr>
            <a:r>
              <a:rPr lang="en-US" altLang="fr-FR" sz="2000" smtClean="0"/>
              <a:t>        if i%5 == 0:</a:t>
            </a:r>
          </a:p>
          <a:p>
            <a:pPr eaLnBrk="1" hangingPunct="1">
              <a:buFontTx/>
              <a:buNone/>
            </a:pPr>
            <a:r>
              <a:rPr lang="en-US" altLang="fr-FR" sz="2000" smtClean="0"/>
              <a:t>            print "Bingo!"</a:t>
            </a:r>
          </a:p>
          <a:p>
            <a:pPr eaLnBrk="1" hangingPunct="1">
              <a:buFontTx/>
              <a:buNone/>
            </a:pPr>
            <a:r>
              <a:rPr lang="en-US" altLang="fr-FR" sz="2000" smtClean="0"/>
              <a:t>    print "---"</a:t>
            </a:r>
          </a:p>
        </p:txBody>
      </p:sp>
      <p:sp>
        <p:nvSpPr>
          <p:cNvPr id="15364" name="Rectangle 9"/>
          <p:cNvSpPr>
            <a:spLocks noGrp="1" noChangeArrowheads="1"/>
          </p:cNvSpPr>
          <p:nvPr>
            <p:ph type="body" sz="half" idx="2"/>
          </p:nvPr>
        </p:nvSpPr>
        <p:spPr>
          <a:xfrm>
            <a:off x="4343400" y="1447800"/>
            <a:ext cx="3543300" cy="4648200"/>
          </a:xfrm>
        </p:spPr>
        <p:txBody>
          <a:bodyPr/>
          <a:lstStyle/>
          <a:p>
            <a:pPr eaLnBrk="1" hangingPunct="1">
              <a:lnSpc>
                <a:spcPct val="90000"/>
              </a:lnSpc>
              <a:buFontTx/>
              <a:buNone/>
            </a:pPr>
            <a:r>
              <a:rPr lang="en-US" altLang="fr-FR" sz="2000" smtClean="0"/>
              <a:t>In C:</a:t>
            </a:r>
          </a:p>
          <a:p>
            <a:pPr eaLnBrk="1" hangingPunct="1">
              <a:lnSpc>
                <a:spcPct val="90000"/>
              </a:lnSpc>
              <a:buFontTx/>
              <a:buNone/>
            </a:pPr>
            <a:endParaRPr lang="en-US" altLang="fr-FR" sz="2000" smtClean="0"/>
          </a:p>
          <a:p>
            <a:pPr eaLnBrk="1" hangingPunct="1">
              <a:lnSpc>
                <a:spcPct val="90000"/>
              </a:lnSpc>
              <a:buFontTx/>
              <a:buNone/>
            </a:pPr>
            <a:r>
              <a:rPr lang="en-US" altLang="fr-FR" sz="2000" smtClean="0"/>
              <a:t>for (i = 0; i &lt; 20; i++)</a:t>
            </a:r>
          </a:p>
          <a:p>
            <a:pPr eaLnBrk="1" hangingPunct="1">
              <a:lnSpc>
                <a:spcPct val="90000"/>
              </a:lnSpc>
              <a:buFontTx/>
              <a:buNone/>
            </a:pPr>
            <a:r>
              <a:rPr lang="en-US" altLang="fr-FR" sz="2000" smtClean="0"/>
              <a:t>{</a:t>
            </a:r>
          </a:p>
          <a:p>
            <a:pPr eaLnBrk="1" hangingPunct="1">
              <a:lnSpc>
                <a:spcPct val="90000"/>
              </a:lnSpc>
              <a:buFontTx/>
              <a:buNone/>
            </a:pPr>
            <a:r>
              <a:rPr lang="en-US" altLang="fr-FR" sz="2000" smtClean="0"/>
              <a:t>    if (i%3 == 0) {</a:t>
            </a:r>
          </a:p>
          <a:p>
            <a:pPr eaLnBrk="1" hangingPunct="1">
              <a:lnSpc>
                <a:spcPct val="90000"/>
              </a:lnSpc>
              <a:buFontTx/>
              <a:buNone/>
            </a:pPr>
            <a:r>
              <a:rPr lang="en-US" altLang="fr-FR" sz="2000" smtClean="0"/>
              <a:t>        printf("%d\n", i);</a:t>
            </a:r>
          </a:p>
          <a:p>
            <a:pPr eaLnBrk="1" hangingPunct="1">
              <a:lnSpc>
                <a:spcPct val="90000"/>
              </a:lnSpc>
              <a:buFontTx/>
              <a:buNone/>
            </a:pPr>
            <a:r>
              <a:rPr lang="en-US" altLang="fr-FR" sz="2000" smtClean="0"/>
              <a:t>        if (i%5 == 0) {</a:t>
            </a:r>
          </a:p>
          <a:p>
            <a:pPr eaLnBrk="1" hangingPunct="1">
              <a:lnSpc>
                <a:spcPct val="90000"/>
              </a:lnSpc>
              <a:buFontTx/>
              <a:buNone/>
            </a:pPr>
            <a:r>
              <a:rPr lang="en-US" altLang="fr-FR" sz="2000" smtClean="0"/>
              <a:t>            printf("Bingo!\n"); }</a:t>
            </a:r>
          </a:p>
          <a:p>
            <a:pPr eaLnBrk="1" hangingPunct="1">
              <a:lnSpc>
                <a:spcPct val="90000"/>
              </a:lnSpc>
              <a:buFontTx/>
              <a:buNone/>
            </a:pPr>
            <a:r>
              <a:rPr lang="en-US" altLang="fr-FR" sz="2000" smtClean="0"/>
              <a:t>      }</a:t>
            </a:r>
          </a:p>
          <a:p>
            <a:pPr eaLnBrk="1" hangingPunct="1">
              <a:lnSpc>
                <a:spcPct val="90000"/>
              </a:lnSpc>
              <a:buFontTx/>
              <a:buNone/>
            </a:pPr>
            <a:r>
              <a:rPr lang="en-US" altLang="fr-FR" sz="2000" smtClean="0"/>
              <a:t>      printf("---\n");</a:t>
            </a:r>
          </a:p>
          <a:p>
            <a:pPr eaLnBrk="1" hangingPunct="1">
              <a:lnSpc>
                <a:spcPct val="90000"/>
              </a:lnSpc>
              <a:buFontTx/>
              <a:buNone/>
            </a:pPr>
            <a:r>
              <a:rPr lang="en-US" altLang="fr-FR" sz="2000" smtClean="0"/>
              <a:t>}</a:t>
            </a:r>
          </a:p>
        </p:txBody>
      </p:sp>
      <p:sp>
        <p:nvSpPr>
          <p:cNvPr id="15365" name="Text Box 6"/>
          <p:cNvSpPr txBox="1">
            <a:spLocks noChangeArrowheads="1"/>
          </p:cNvSpPr>
          <p:nvPr/>
        </p:nvSpPr>
        <p:spPr bwMode="auto">
          <a:xfrm>
            <a:off x="8159750" y="1295400"/>
            <a:ext cx="603250" cy="4521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pPr algn="l"/>
            <a:r>
              <a:rPr lang="en-US" altLang="fr-FR" sz="1000"/>
              <a:t>0</a:t>
            </a:r>
          </a:p>
          <a:p>
            <a:pPr algn="l"/>
            <a:r>
              <a:rPr lang="en-US" altLang="fr-FR" sz="1000"/>
              <a:t>Bingo!</a:t>
            </a:r>
          </a:p>
          <a:p>
            <a:pPr algn="l"/>
            <a:r>
              <a:rPr lang="en-US" altLang="fr-FR" sz="1000"/>
              <a:t>---</a:t>
            </a:r>
          </a:p>
          <a:p>
            <a:pPr algn="l"/>
            <a:r>
              <a:rPr lang="en-US" altLang="fr-FR" sz="1000"/>
              <a:t>---</a:t>
            </a:r>
          </a:p>
          <a:p>
            <a:pPr algn="l"/>
            <a:r>
              <a:rPr lang="en-US" altLang="fr-FR" sz="1000"/>
              <a:t>---</a:t>
            </a:r>
          </a:p>
          <a:p>
            <a:pPr algn="l"/>
            <a:r>
              <a:rPr lang="en-US" altLang="fr-FR" sz="1000"/>
              <a:t>3</a:t>
            </a:r>
          </a:p>
          <a:p>
            <a:pPr algn="l"/>
            <a:r>
              <a:rPr lang="en-US" altLang="fr-FR" sz="1000"/>
              <a:t>---</a:t>
            </a:r>
          </a:p>
          <a:p>
            <a:pPr algn="l"/>
            <a:r>
              <a:rPr lang="en-US" altLang="fr-FR" sz="1000"/>
              <a:t>---</a:t>
            </a:r>
          </a:p>
          <a:p>
            <a:pPr algn="l"/>
            <a:r>
              <a:rPr lang="en-US" altLang="fr-FR" sz="1000"/>
              <a:t>---</a:t>
            </a:r>
          </a:p>
          <a:p>
            <a:pPr algn="l"/>
            <a:r>
              <a:rPr lang="en-US" altLang="fr-FR" sz="1000"/>
              <a:t>6</a:t>
            </a:r>
          </a:p>
          <a:p>
            <a:pPr algn="l"/>
            <a:r>
              <a:rPr lang="en-US" altLang="fr-FR" sz="1000"/>
              <a:t>---</a:t>
            </a:r>
          </a:p>
          <a:p>
            <a:pPr algn="l"/>
            <a:r>
              <a:rPr lang="en-US" altLang="fr-FR" sz="1000"/>
              <a:t>---</a:t>
            </a:r>
          </a:p>
          <a:p>
            <a:pPr algn="l"/>
            <a:r>
              <a:rPr lang="en-US" altLang="fr-FR" sz="1000"/>
              <a:t>---</a:t>
            </a:r>
          </a:p>
          <a:p>
            <a:pPr algn="l"/>
            <a:r>
              <a:rPr lang="en-US" altLang="fr-FR" sz="1000"/>
              <a:t>9</a:t>
            </a:r>
          </a:p>
          <a:p>
            <a:pPr algn="l"/>
            <a:r>
              <a:rPr lang="en-US" altLang="fr-FR" sz="1000"/>
              <a:t>---</a:t>
            </a:r>
          </a:p>
          <a:p>
            <a:pPr algn="l"/>
            <a:r>
              <a:rPr lang="en-US" altLang="fr-FR" sz="1000"/>
              <a:t>---</a:t>
            </a:r>
          </a:p>
          <a:p>
            <a:pPr algn="l"/>
            <a:r>
              <a:rPr lang="en-US" altLang="fr-FR" sz="1000"/>
              <a:t>---</a:t>
            </a:r>
          </a:p>
          <a:p>
            <a:pPr algn="l"/>
            <a:r>
              <a:rPr lang="en-US" altLang="fr-FR" sz="1000"/>
              <a:t>12</a:t>
            </a:r>
          </a:p>
          <a:p>
            <a:pPr algn="l"/>
            <a:r>
              <a:rPr lang="en-US" altLang="fr-FR" sz="1000"/>
              <a:t>---</a:t>
            </a:r>
          </a:p>
          <a:p>
            <a:pPr algn="l"/>
            <a:r>
              <a:rPr lang="en-US" altLang="fr-FR" sz="1000"/>
              <a:t>---</a:t>
            </a:r>
          </a:p>
          <a:p>
            <a:pPr algn="l"/>
            <a:r>
              <a:rPr lang="en-US" altLang="fr-FR" sz="1000"/>
              <a:t>---</a:t>
            </a:r>
          </a:p>
          <a:p>
            <a:pPr algn="l"/>
            <a:r>
              <a:rPr lang="en-US" altLang="fr-FR" sz="1000"/>
              <a:t>15</a:t>
            </a:r>
          </a:p>
          <a:p>
            <a:pPr algn="l"/>
            <a:r>
              <a:rPr lang="en-US" altLang="fr-FR" sz="1000"/>
              <a:t>Bingo!</a:t>
            </a:r>
          </a:p>
          <a:p>
            <a:pPr algn="l"/>
            <a:r>
              <a:rPr lang="en-US" altLang="fr-FR" sz="1000"/>
              <a:t>---</a:t>
            </a:r>
          </a:p>
          <a:p>
            <a:pPr algn="l"/>
            <a:r>
              <a:rPr lang="en-US" altLang="fr-FR" sz="1000"/>
              <a:t>---</a:t>
            </a:r>
          </a:p>
          <a:p>
            <a:pPr algn="l"/>
            <a:r>
              <a:rPr lang="en-US" altLang="fr-FR" sz="1000"/>
              <a:t>---</a:t>
            </a:r>
          </a:p>
          <a:p>
            <a:pPr algn="l"/>
            <a:r>
              <a:rPr lang="en-US" altLang="fr-FR" sz="1000"/>
              <a:t>18</a:t>
            </a:r>
          </a:p>
          <a:p>
            <a:pPr algn="l"/>
            <a:r>
              <a:rPr lang="en-US" altLang="fr-FR" sz="1000"/>
              <a:t>---</a:t>
            </a:r>
          </a:p>
          <a:p>
            <a:pPr algn="l"/>
            <a:r>
              <a:rPr lang="en-US" altLang="fr-FR" sz="1000"/>
              <a:t>---</a:t>
            </a:r>
          </a:p>
        </p:txBody>
      </p:sp>
    </p:spTree>
    <p:extLst>
      <p:ext uri="{BB962C8B-B14F-4D97-AF65-F5344CB8AC3E}">
        <p14:creationId xmlns:p14="http://schemas.microsoft.com/office/powerpoint/2010/main" val="4040778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Opérateurs</a:t>
            </a:r>
            <a:endParaRPr lang="fr-FR" dirty="0"/>
          </a:p>
        </p:txBody>
      </p:sp>
      <p:pic>
        <p:nvPicPr>
          <p:cNvPr id="4" name="Picture 1030" descr="D:\python\sv4884889.gif"/>
          <p:cNvPicPr>
            <a:picLocks noGrp="1" noChangeAspect="1" noChangeArrowheads="1"/>
          </p:cNvPicPr>
          <p:nvPr>
            <p:ph idx="1"/>
          </p:nvPr>
        </p:nvPicPr>
        <p:blipFill>
          <a:blip r:embed="rId2">
            <a:lum bright="10000" contrast="78000"/>
            <a:grayscl/>
            <a:extLst>
              <a:ext uri="{28A0092B-C50C-407E-A947-70E740481C1C}">
                <a14:useLocalDpi xmlns:a14="http://schemas.microsoft.com/office/drawing/2010/main" val="0"/>
              </a:ext>
            </a:extLst>
          </a:blip>
          <a:srcRect/>
          <a:stretch>
            <a:fillRect/>
          </a:stretch>
        </p:blipFill>
        <p:spPr bwMode="auto">
          <a:xfrm>
            <a:off x="1691680" y="1412776"/>
            <a:ext cx="5735131" cy="432463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63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Boucle</a:t>
            </a:r>
            <a:endParaRPr lang="fr-FR" dirty="0"/>
          </a:p>
        </p:txBody>
      </p:sp>
      <p:sp>
        <p:nvSpPr>
          <p:cNvPr id="4" name="Rectangle 4"/>
          <p:cNvSpPr>
            <a:spLocks noGrp="1" noChangeArrowheads="1"/>
          </p:cNvSpPr>
          <p:nvPr>
            <p:ph idx="1"/>
          </p:nvPr>
        </p:nvSpPr>
        <p:spPr/>
        <p:txBody>
          <a:bodyPr/>
          <a:lstStyle/>
          <a:p>
            <a:pPr eaLnBrk="1" hangingPunct="1">
              <a:buFontTx/>
              <a:buNone/>
            </a:pPr>
            <a:r>
              <a:rPr lang="en-US" altLang="fr-FR" dirty="0" smtClean="0"/>
              <a:t>while </a:t>
            </a:r>
            <a:r>
              <a:rPr lang="en-US" altLang="fr-FR" i="1" dirty="0" smtClean="0"/>
              <a:t>condition</a:t>
            </a:r>
            <a:r>
              <a:rPr lang="en-US" altLang="fr-FR" dirty="0" smtClean="0"/>
              <a:t>:</a:t>
            </a:r>
          </a:p>
          <a:p>
            <a:pPr eaLnBrk="1" hangingPunct="1">
              <a:buFontTx/>
              <a:buNone/>
            </a:pPr>
            <a:r>
              <a:rPr lang="en-US" altLang="fr-FR" dirty="0" smtClean="0"/>
              <a:t>    </a:t>
            </a:r>
            <a:r>
              <a:rPr lang="en-US" altLang="fr-FR" i="1" dirty="0" smtClean="0"/>
              <a:t>statements</a:t>
            </a:r>
            <a:endParaRPr lang="en-US" altLang="fr-FR" dirty="0" smtClean="0"/>
          </a:p>
          <a:p>
            <a:pPr eaLnBrk="1" hangingPunct="1">
              <a:buFontTx/>
              <a:buNone/>
            </a:pPr>
            <a:endParaRPr lang="en-US" altLang="fr-FR" dirty="0" smtClean="0"/>
          </a:p>
        </p:txBody>
      </p:sp>
      <p:pic>
        <p:nvPicPr>
          <p:cNvPr id="5" name="Image 4"/>
          <p:cNvPicPr>
            <a:picLocks noChangeAspect="1"/>
          </p:cNvPicPr>
          <p:nvPr/>
        </p:nvPicPr>
        <p:blipFill>
          <a:blip r:embed="rId2"/>
          <a:stretch>
            <a:fillRect/>
          </a:stretch>
        </p:blipFill>
        <p:spPr>
          <a:xfrm>
            <a:off x="477193" y="3212976"/>
            <a:ext cx="8170688" cy="1176579"/>
          </a:xfrm>
          <a:prstGeom prst="rect">
            <a:avLst/>
          </a:prstGeom>
        </p:spPr>
      </p:pic>
    </p:spTree>
    <p:extLst>
      <p:ext uri="{BB962C8B-B14F-4D97-AF65-F5344CB8AC3E}">
        <p14:creationId xmlns:p14="http://schemas.microsoft.com/office/powerpoint/2010/main" val="449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a:t>
            </a:r>
            <a:endParaRPr lang="fr-FR" dirty="0"/>
          </a:p>
        </p:txBody>
      </p:sp>
      <p:sp>
        <p:nvSpPr>
          <p:cNvPr id="3" name="Espace réservé du contenu 2"/>
          <p:cNvSpPr>
            <a:spLocks noGrp="1"/>
          </p:cNvSpPr>
          <p:nvPr>
            <p:ph idx="1"/>
          </p:nvPr>
        </p:nvSpPr>
        <p:spPr/>
        <p:txBody>
          <a:bodyPr/>
          <a:lstStyle/>
          <a:p>
            <a:pPr eaLnBrk="1" hangingPunct="1">
              <a:buFontTx/>
              <a:buNone/>
            </a:pPr>
            <a:r>
              <a:rPr lang="en-US" altLang="fr-FR" dirty="0"/>
              <a:t>for </a:t>
            </a:r>
            <a:r>
              <a:rPr lang="en-US" altLang="fr-FR" i="1" dirty="0" err="1"/>
              <a:t>var</a:t>
            </a:r>
            <a:r>
              <a:rPr lang="en-US" altLang="fr-FR" dirty="0"/>
              <a:t> in </a:t>
            </a:r>
            <a:r>
              <a:rPr lang="en-US" altLang="fr-FR" i="1" dirty="0"/>
              <a:t>sequence</a:t>
            </a:r>
            <a:r>
              <a:rPr lang="en-US" altLang="fr-FR" dirty="0"/>
              <a:t>:</a:t>
            </a:r>
          </a:p>
          <a:p>
            <a:pPr eaLnBrk="1" hangingPunct="1">
              <a:buFontTx/>
              <a:buNone/>
            </a:pPr>
            <a:r>
              <a:rPr lang="en-US" altLang="fr-FR" dirty="0"/>
              <a:t>    </a:t>
            </a:r>
            <a:r>
              <a:rPr lang="en-US" altLang="fr-FR" i="1" dirty="0"/>
              <a:t>statements</a:t>
            </a:r>
            <a:endParaRPr lang="en-US" altLang="fr-FR" dirty="0"/>
          </a:p>
        </p:txBody>
      </p:sp>
      <p:pic>
        <p:nvPicPr>
          <p:cNvPr id="4" name="Image 3"/>
          <p:cNvPicPr>
            <a:picLocks noChangeAspect="1"/>
          </p:cNvPicPr>
          <p:nvPr/>
        </p:nvPicPr>
        <p:blipFill>
          <a:blip r:embed="rId2"/>
          <a:stretch>
            <a:fillRect/>
          </a:stretch>
        </p:blipFill>
        <p:spPr>
          <a:xfrm>
            <a:off x="2339752" y="3212976"/>
            <a:ext cx="4734253" cy="934392"/>
          </a:xfrm>
          <a:prstGeom prst="rect">
            <a:avLst/>
          </a:prstGeom>
        </p:spPr>
      </p:pic>
    </p:spTree>
    <p:extLst>
      <p:ext uri="{BB962C8B-B14F-4D97-AF65-F5344CB8AC3E}">
        <p14:creationId xmlns:p14="http://schemas.microsoft.com/office/powerpoint/2010/main" val="2332515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Guido</a:t>
            </a:r>
            <a:endParaRPr lang="fr-FR" dirty="0"/>
          </a:p>
        </p:txBody>
      </p:sp>
      <p:sp>
        <p:nvSpPr>
          <p:cNvPr id="3" name="Espace réservé du contenu 2"/>
          <p:cNvSpPr>
            <a:spLocks noGrp="1"/>
          </p:cNvSpPr>
          <p:nvPr>
            <p:ph idx="1"/>
          </p:nvPr>
        </p:nvSpPr>
        <p:spPr>
          <a:xfrm>
            <a:off x="179513" y="1412776"/>
            <a:ext cx="7128792" cy="5040560"/>
          </a:xfrm>
        </p:spPr>
        <p:txBody>
          <a:bodyPr/>
          <a:lstStyle/>
          <a:p>
            <a:r>
              <a:rPr lang="fr-FR" dirty="0"/>
              <a:t>There </a:t>
            </a:r>
            <a:r>
              <a:rPr lang="fr-FR" dirty="0" err="1"/>
              <a:t>should</a:t>
            </a:r>
            <a:r>
              <a:rPr lang="fr-FR" dirty="0"/>
              <a:t> </a:t>
            </a:r>
            <a:r>
              <a:rPr lang="fr-FR" dirty="0" err="1"/>
              <a:t>be</a:t>
            </a:r>
            <a:r>
              <a:rPr lang="fr-FR" dirty="0"/>
              <a:t> one -- and </a:t>
            </a:r>
            <a:r>
              <a:rPr lang="fr-FR" dirty="0" err="1"/>
              <a:t>preferably</a:t>
            </a:r>
            <a:r>
              <a:rPr lang="fr-FR" dirty="0"/>
              <a:t> </a:t>
            </a:r>
            <a:r>
              <a:rPr lang="fr-FR" dirty="0" err="1"/>
              <a:t>only</a:t>
            </a:r>
            <a:r>
              <a:rPr lang="fr-FR" dirty="0"/>
              <a:t> one -- </a:t>
            </a:r>
            <a:r>
              <a:rPr lang="fr-FR" dirty="0" err="1"/>
              <a:t>obvious</a:t>
            </a:r>
            <a:r>
              <a:rPr lang="fr-FR" dirty="0"/>
              <a:t> </a:t>
            </a:r>
            <a:r>
              <a:rPr lang="fr-FR" dirty="0" err="1"/>
              <a:t>way</a:t>
            </a:r>
            <a:r>
              <a:rPr lang="fr-FR" dirty="0"/>
              <a:t> to do </a:t>
            </a:r>
            <a:r>
              <a:rPr lang="fr-FR" dirty="0" err="1" smtClean="0"/>
              <a:t>it</a:t>
            </a:r>
            <a:endParaRPr lang="fr-FR" dirty="0" smtClean="0"/>
          </a:p>
          <a:p>
            <a:pPr lvl="1"/>
            <a:r>
              <a:rPr lang="fr-FR" dirty="0" smtClean="0"/>
              <a:t>il </a:t>
            </a:r>
            <a:r>
              <a:rPr lang="fr-FR" dirty="0"/>
              <a:t>devrait exister une (et de préférence une seule) manière évidente de procéder ;</a:t>
            </a:r>
          </a:p>
          <a:p>
            <a:r>
              <a:rPr lang="fr-FR" dirty="0" err="1"/>
              <a:t>Although</a:t>
            </a:r>
            <a:r>
              <a:rPr lang="fr-FR" dirty="0"/>
              <a:t> </a:t>
            </a:r>
            <a:r>
              <a:rPr lang="fr-FR" dirty="0" err="1"/>
              <a:t>that</a:t>
            </a:r>
            <a:r>
              <a:rPr lang="fr-FR" dirty="0"/>
              <a:t> </a:t>
            </a:r>
            <a:r>
              <a:rPr lang="fr-FR" dirty="0" err="1"/>
              <a:t>way</a:t>
            </a:r>
            <a:r>
              <a:rPr lang="fr-FR" dirty="0"/>
              <a:t> </a:t>
            </a:r>
            <a:r>
              <a:rPr lang="fr-FR" dirty="0" err="1"/>
              <a:t>may</a:t>
            </a:r>
            <a:r>
              <a:rPr lang="fr-FR" dirty="0"/>
              <a:t> not </a:t>
            </a:r>
            <a:r>
              <a:rPr lang="fr-FR" dirty="0" err="1"/>
              <a:t>be</a:t>
            </a:r>
            <a:r>
              <a:rPr lang="fr-FR" dirty="0"/>
              <a:t> </a:t>
            </a:r>
            <a:r>
              <a:rPr lang="fr-FR" dirty="0" err="1"/>
              <a:t>obvious</a:t>
            </a:r>
            <a:r>
              <a:rPr lang="fr-FR" dirty="0"/>
              <a:t> at first </a:t>
            </a:r>
            <a:r>
              <a:rPr lang="fr-FR" dirty="0" err="1"/>
              <a:t>unless</a:t>
            </a:r>
            <a:r>
              <a:rPr lang="fr-FR" dirty="0"/>
              <a:t> </a:t>
            </a:r>
            <a:r>
              <a:rPr lang="fr-FR" dirty="0" err="1"/>
              <a:t>you're</a:t>
            </a:r>
            <a:r>
              <a:rPr lang="fr-FR" dirty="0"/>
              <a:t> </a:t>
            </a:r>
            <a:r>
              <a:rPr lang="fr-FR" dirty="0" smtClean="0"/>
              <a:t>Dutch</a:t>
            </a:r>
          </a:p>
          <a:p>
            <a:pPr lvl="1"/>
            <a:r>
              <a:rPr lang="fr-FR" dirty="0" smtClean="0"/>
              <a:t>même </a:t>
            </a:r>
            <a:r>
              <a:rPr lang="fr-FR" dirty="0"/>
              <a:t>si cette manière n'est pas forcément évidente au premier abord, à moins que vous ne soyez Néerlandais ; </a:t>
            </a:r>
          </a:p>
          <a:p>
            <a:endParaRPr lang="fr-FR" dirty="0"/>
          </a:p>
        </p:txBody>
      </p:sp>
      <p:pic>
        <p:nvPicPr>
          <p:cNvPr id="4" name="Picture 2" descr="https://upload.wikimedia.org/wikipedia/commons/thumb/6/66/Guido_van_Rossum_OSCON_2006.jpg/150px-Guido_van_Rossum_OSCON_20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2023" y="1425673"/>
            <a:ext cx="2055631" cy="308344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p:cNvPicPr>
            <a:picLocks noChangeAspect="1"/>
          </p:cNvPicPr>
          <p:nvPr/>
        </p:nvPicPr>
        <p:blipFill>
          <a:blip r:embed="rId3"/>
          <a:stretch>
            <a:fillRect/>
          </a:stretch>
        </p:blipFill>
        <p:spPr>
          <a:xfrm>
            <a:off x="-1612528" y="5179965"/>
            <a:ext cx="6715125" cy="1285875"/>
          </a:xfrm>
          <a:prstGeom prst="rect">
            <a:avLst/>
          </a:prstGeom>
        </p:spPr>
      </p:pic>
    </p:spTree>
    <p:extLst>
      <p:ext uri="{BB962C8B-B14F-4D97-AF65-F5344CB8AC3E}">
        <p14:creationId xmlns:p14="http://schemas.microsoft.com/office/powerpoint/2010/main" val="66525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range</a:t>
            </a:r>
            <a:endParaRPr lang="fr-FR" dirty="0"/>
          </a:p>
        </p:txBody>
      </p:sp>
      <p:sp>
        <p:nvSpPr>
          <p:cNvPr id="3" name="Espace réservé du contenu 2"/>
          <p:cNvSpPr>
            <a:spLocks noGrp="1"/>
          </p:cNvSpPr>
          <p:nvPr>
            <p:ph idx="1"/>
          </p:nvPr>
        </p:nvSpPr>
        <p:spPr>
          <a:xfrm>
            <a:off x="179513" y="1412776"/>
            <a:ext cx="5976664" cy="5040560"/>
          </a:xfrm>
        </p:spPr>
        <p:txBody>
          <a:bodyPr/>
          <a:lstStyle/>
          <a:p>
            <a:pPr eaLnBrk="1" hangingPunct="1"/>
            <a:r>
              <a:rPr lang="fr-BE" altLang="fr-FR" dirty="0"/>
              <a:t>L’instruction range permet de créer une liste croissante d’entiers successifs compris dans une certaine borne dépendant du nombre de paramètres de l’instruction : </a:t>
            </a:r>
          </a:p>
          <a:p>
            <a:pPr lvl="1" eaLnBrk="1" hangingPunct="1"/>
            <a:r>
              <a:rPr lang="fr-BE" altLang="fr-FR" dirty="0"/>
              <a:t>1 paramètre : entiers compris entre 0 et le paramètre</a:t>
            </a:r>
          </a:p>
          <a:p>
            <a:pPr lvl="1" eaLnBrk="1" hangingPunct="1"/>
            <a:r>
              <a:rPr lang="fr-BE" altLang="fr-FR" dirty="0"/>
              <a:t>2 paramètres : entier compris entre param1 et param2</a:t>
            </a:r>
          </a:p>
          <a:p>
            <a:pPr lvl="1" eaLnBrk="1" hangingPunct="1"/>
            <a:r>
              <a:rPr lang="fr-BE" altLang="fr-FR" dirty="0"/>
              <a:t>3 paramètres : entier compris entre parm1 et param2 et de pas param3</a:t>
            </a:r>
          </a:p>
          <a:p>
            <a:endParaRPr lang="fr-FR" dirty="0"/>
          </a:p>
        </p:txBody>
      </p:sp>
      <p:pic>
        <p:nvPicPr>
          <p:cNvPr id="4" name="Image 3"/>
          <p:cNvPicPr>
            <a:picLocks noChangeAspect="1"/>
          </p:cNvPicPr>
          <p:nvPr/>
        </p:nvPicPr>
        <p:blipFill>
          <a:blip r:embed="rId2"/>
          <a:stretch>
            <a:fillRect/>
          </a:stretch>
        </p:blipFill>
        <p:spPr>
          <a:xfrm>
            <a:off x="6335624" y="3284984"/>
            <a:ext cx="2681947" cy="2906544"/>
          </a:xfrm>
          <a:prstGeom prst="rect">
            <a:avLst/>
          </a:prstGeom>
        </p:spPr>
      </p:pic>
    </p:spTree>
    <p:extLst>
      <p:ext uri="{BB962C8B-B14F-4D97-AF65-F5344CB8AC3E}">
        <p14:creationId xmlns:p14="http://schemas.microsoft.com/office/powerpoint/2010/main" val="1161989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a:t>
            </a:r>
            <a:endParaRPr lang="fr-FR" dirty="0"/>
          </a:p>
        </p:txBody>
      </p:sp>
      <p:sp>
        <p:nvSpPr>
          <p:cNvPr id="3" name="Espace réservé du contenu 2"/>
          <p:cNvSpPr>
            <a:spLocks noGrp="1"/>
          </p:cNvSpPr>
          <p:nvPr>
            <p:ph idx="1"/>
          </p:nvPr>
        </p:nvSpPr>
        <p:spPr/>
        <p:txBody>
          <a:bodyPr/>
          <a:lstStyle/>
          <a:p>
            <a:pPr eaLnBrk="1" hangingPunct="1"/>
            <a:r>
              <a:rPr lang="fr-BE" altLang="fr-FR" dirty="0"/>
              <a:t>Outre les fonctions de bases de Python, il est possible d’en définir de nouvelles grâce à l’instruction « </a:t>
            </a:r>
            <a:r>
              <a:rPr lang="fr-BE" altLang="fr-FR" dirty="0" err="1"/>
              <a:t>def</a:t>
            </a:r>
            <a:r>
              <a:rPr lang="fr-BE" altLang="fr-FR" dirty="0"/>
              <a:t> </a:t>
            </a:r>
            <a:r>
              <a:rPr lang="fr-BE" altLang="fr-FR" dirty="0" smtClean="0"/>
              <a:t>».</a:t>
            </a:r>
            <a:endParaRPr lang="fr-BE" altLang="fr-FR" dirty="0"/>
          </a:p>
          <a:p>
            <a:pPr marL="0" indent="0" eaLnBrk="1" hangingPunct="1">
              <a:buNone/>
            </a:pPr>
            <a:r>
              <a:rPr lang="fr-BE" altLang="fr-FR" dirty="0"/>
              <a:t>        </a:t>
            </a:r>
            <a:r>
              <a:rPr lang="fr-BE" altLang="fr-FR" dirty="0" err="1" smtClean="0">
                <a:solidFill>
                  <a:schemeClr val="accent2"/>
                </a:solidFill>
              </a:rPr>
              <a:t>def</a:t>
            </a:r>
            <a:r>
              <a:rPr lang="fr-BE" altLang="fr-FR" dirty="0" smtClean="0">
                <a:solidFill>
                  <a:schemeClr val="accent2"/>
                </a:solidFill>
              </a:rPr>
              <a:t> </a:t>
            </a:r>
            <a:r>
              <a:rPr lang="fr-BE" altLang="fr-FR" dirty="0" err="1">
                <a:solidFill>
                  <a:schemeClr val="accent2"/>
                </a:solidFill>
              </a:rPr>
              <a:t>nom_fct</a:t>
            </a:r>
            <a:r>
              <a:rPr lang="fr-BE" altLang="fr-FR" dirty="0">
                <a:solidFill>
                  <a:schemeClr val="accent2"/>
                </a:solidFill>
              </a:rPr>
              <a:t> (arg1,arg2,…,</a:t>
            </a:r>
            <a:r>
              <a:rPr lang="fr-BE" altLang="fr-FR" dirty="0" err="1">
                <a:solidFill>
                  <a:schemeClr val="accent2"/>
                </a:solidFill>
              </a:rPr>
              <a:t>argn</a:t>
            </a:r>
            <a:r>
              <a:rPr lang="fr-BE" altLang="fr-FR" dirty="0">
                <a:solidFill>
                  <a:schemeClr val="accent2"/>
                </a:solidFill>
              </a:rPr>
              <a:t>):</a:t>
            </a:r>
          </a:p>
          <a:p>
            <a:pPr marL="0" indent="0" eaLnBrk="1" hangingPunct="1">
              <a:buNone/>
            </a:pPr>
            <a:r>
              <a:rPr lang="fr-BE" altLang="fr-FR" dirty="0">
                <a:solidFill>
                  <a:schemeClr val="accent2"/>
                </a:solidFill>
              </a:rPr>
              <a:t>                           &lt;instruction&gt;</a:t>
            </a:r>
          </a:p>
          <a:p>
            <a:pPr marL="0" indent="0" eaLnBrk="1" hangingPunct="1">
              <a:buNone/>
            </a:pPr>
            <a:r>
              <a:rPr lang="fr-BE" altLang="fr-FR" dirty="0">
                <a:solidFill>
                  <a:schemeClr val="accent2"/>
                </a:solidFill>
              </a:rPr>
              <a:t>                            return &lt;valeur</a:t>
            </a:r>
            <a:r>
              <a:rPr lang="fr-BE" altLang="fr-FR" dirty="0" smtClean="0">
                <a:solidFill>
                  <a:schemeClr val="accent2"/>
                </a:solidFill>
              </a:rPr>
              <a:t>&gt;</a:t>
            </a:r>
          </a:p>
          <a:p>
            <a:pPr eaLnBrk="1" hangingPunct="1"/>
            <a:r>
              <a:rPr lang="fr-BE" altLang="fr-FR" dirty="0" smtClean="0"/>
              <a:t>La surcharge est </a:t>
            </a:r>
            <a:r>
              <a:rPr lang="fr-BE" altLang="fr-FR" smtClean="0"/>
              <a:t>autorisée en Python 3</a:t>
            </a:r>
            <a:endParaRPr lang="fr-BE" altLang="fr-FR" dirty="0">
              <a:solidFill>
                <a:schemeClr val="accent2"/>
              </a:solidFill>
            </a:endParaRPr>
          </a:p>
          <a:p>
            <a:pPr eaLnBrk="1" hangingPunct="1"/>
            <a:endParaRPr lang="fr-BE" altLang="fr-FR" dirty="0">
              <a:solidFill>
                <a:schemeClr val="accent2"/>
              </a:solidFill>
            </a:endParaRPr>
          </a:p>
          <a:p>
            <a:pPr marL="0" indent="0">
              <a:buNone/>
            </a:pPr>
            <a:endParaRPr lang="fr-FR" dirty="0"/>
          </a:p>
        </p:txBody>
      </p:sp>
    </p:spTree>
    <p:extLst>
      <p:ext uri="{BB962C8B-B14F-4D97-AF65-F5344CB8AC3E}">
        <p14:creationId xmlns:p14="http://schemas.microsoft.com/office/powerpoint/2010/main" val="6154690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Appel d’une fonction</a:t>
            </a:r>
            <a:endParaRPr lang="fr-FR" dirty="0"/>
          </a:p>
        </p:txBody>
      </p:sp>
      <p:sp>
        <p:nvSpPr>
          <p:cNvPr id="3" name="Espace réservé du contenu 2"/>
          <p:cNvSpPr>
            <a:spLocks noGrp="1"/>
          </p:cNvSpPr>
          <p:nvPr>
            <p:ph idx="1"/>
          </p:nvPr>
        </p:nvSpPr>
        <p:spPr/>
        <p:txBody>
          <a:bodyPr/>
          <a:lstStyle/>
          <a:p>
            <a:r>
              <a:rPr lang="fr-BE" altLang="fr-FR" dirty="0"/>
              <a:t>La forme générale pour passer des arguments est </a:t>
            </a:r>
            <a:r>
              <a:rPr lang="fr-BE" altLang="fr-FR" dirty="0" err="1"/>
              <a:t>nom_fct</a:t>
            </a:r>
            <a:r>
              <a:rPr lang="fr-BE" altLang="fr-FR" dirty="0"/>
              <a:t>(arg1,arg2,…,</a:t>
            </a:r>
            <a:r>
              <a:rPr lang="fr-BE" altLang="fr-FR" dirty="0" err="1"/>
              <a:t>argn</a:t>
            </a:r>
            <a:r>
              <a:rPr lang="fr-BE" altLang="fr-FR" dirty="0" smtClean="0"/>
              <a:t>)</a:t>
            </a:r>
          </a:p>
          <a:p>
            <a:r>
              <a:rPr lang="fr-BE" altLang="fr-FR" dirty="0"/>
              <a:t>Les fonctions peuvent être appelées en utilisant des arguments mots-clés de la forme « </a:t>
            </a:r>
            <a:r>
              <a:rPr lang="fr-BE" altLang="fr-FR" dirty="0" err="1" smtClean="0"/>
              <a:t>parametre</a:t>
            </a:r>
            <a:r>
              <a:rPr lang="fr-BE" altLang="fr-FR" dirty="0" smtClean="0"/>
              <a:t>=valeur</a:t>
            </a:r>
            <a:r>
              <a:rPr lang="fr-BE" altLang="fr-FR" dirty="0"/>
              <a:t> »</a:t>
            </a:r>
          </a:p>
          <a:p>
            <a:endParaRPr lang="fr-FR" dirty="0"/>
          </a:p>
        </p:txBody>
      </p:sp>
    </p:spTree>
    <p:extLst>
      <p:ext uri="{BB962C8B-B14F-4D97-AF65-F5344CB8AC3E}">
        <p14:creationId xmlns:p14="http://schemas.microsoft.com/office/powerpoint/2010/main" val="4759587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Remarques sur les fonctions</a:t>
            </a:r>
            <a:endParaRPr lang="fr-FR" dirty="0"/>
          </a:p>
        </p:txBody>
      </p:sp>
      <p:sp>
        <p:nvSpPr>
          <p:cNvPr id="3" name="Espace réservé du contenu 2"/>
          <p:cNvSpPr>
            <a:spLocks noGrp="1"/>
          </p:cNvSpPr>
          <p:nvPr>
            <p:ph idx="1"/>
          </p:nvPr>
        </p:nvSpPr>
        <p:spPr/>
        <p:txBody>
          <a:bodyPr/>
          <a:lstStyle/>
          <a:p>
            <a:r>
              <a:rPr lang="fr-FR" dirty="0" smtClean="0"/>
              <a:t>Les fonctions sont des types comme les autres</a:t>
            </a:r>
          </a:p>
          <a:p>
            <a:r>
              <a:rPr lang="fr-FR" dirty="0"/>
              <a:t>Les fonctions sont manipulables comme </a:t>
            </a:r>
            <a:r>
              <a:rPr lang="fr-FR" dirty="0" smtClean="0"/>
              <a:t>tous les </a:t>
            </a:r>
            <a:r>
              <a:rPr lang="fr-FR" dirty="0"/>
              <a:t>autres types</a:t>
            </a:r>
          </a:p>
        </p:txBody>
      </p:sp>
      <p:pic>
        <p:nvPicPr>
          <p:cNvPr id="4" name="Image 3"/>
          <p:cNvPicPr>
            <a:picLocks noChangeAspect="1"/>
          </p:cNvPicPr>
          <p:nvPr/>
        </p:nvPicPr>
        <p:blipFill>
          <a:blip r:embed="rId2"/>
          <a:stretch>
            <a:fillRect/>
          </a:stretch>
        </p:blipFill>
        <p:spPr>
          <a:xfrm>
            <a:off x="1381187" y="3356992"/>
            <a:ext cx="6362700" cy="2276475"/>
          </a:xfrm>
          <a:prstGeom prst="rect">
            <a:avLst/>
          </a:prstGeom>
        </p:spPr>
      </p:pic>
    </p:spTree>
    <p:extLst>
      <p:ext uri="{BB962C8B-B14F-4D97-AF65-F5344CB8AC3E}">
        <p14:creationId xmlns:p14="http://schemas.microsoft.com/office/powerpoint/2010/main" val="22486000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Callback</a:t>
            </a:r>
            <a:endParaRPr lang="fr-FR" dirty="0"/>
          </a:p>
        </p:txBody>
      </p:sp>
      <p:sp>
        <p:nvSpPr>
          <p:cNvPr id="3" name="Espace réservé du contenu 2"/>
          <p:cNvSpPr>
            <a:spLocks noGrp="1"/>
          </p:cNvSpPr>
          <p:nvPr>
            <p:ph idx="1"/>
          </p:nvPr>
        </p:nvSpPr>
        <p:spPr/>
        <p:txBody>
          <a:bodyPr/>
          <a:lstStyle/>
          <a:p>
            <a:r>
              <a:rPr lang="fr-FR" dirty="0"/>
              <a:t>Les fonctions peuvent </a:t>
            </a:r>
            <a:r>
              <a:rPr lang="fr-FR" dirty="0" smtClean="0"/>
              <a:t>être passée </a:t>
            </a:r>
            <a:r>
              <a:rPr lang="fr-FR" dirty="0"/>
              <a:t>en </a:t>
            </a:r>
            <a:r>
              <a:rPr lang="fr-FR" dirty="0" smtClean="0"/>
              <a:t>paramètre d'une </a:t>
            </a:r>
            <a:r>
              <a:rPr lang="fr-FR" dirty="0"/>
              <a:t>fonction → fonction de rappel (callback)</a:t>
            </a:r>
          </a:p>
        </p:txBody>
      </p:sp>
      <p:pic>
        <p:nvPicPr>
          <p:cNvPr id="4" name="Image 3"/>
          <p:cNvPicPr>
            <a:picLocks noChangeAspect="1"/>
          </p:cNvPicPr>
          <p:nvPr/>
        </p:nvPicPr>
        <p:blipFill>
          <a:blip r:embed="rId2"/>
          <a:stretch>
            <a:fillRect/>
          </a:stretch>
        </p:blipFill>
        <p:spPr>
          <a:xfrm>
            <a:off x="1691680" y="2852936"/>
            <a:ext cx="6305550" cy="2724150"/>
          </a:xfrm>
          <a:prstGeom prst="rect">
            <a:avLst/>
          </a:prstGeom>
        </p:spPr>
      </p:pic>
    </p:spTree>
    <p:extLst>
      <p:ext uri="{BB962C8B-B14F-4D97-AF65-F5344CB8AC3E}">
        <p14:creationId xmlns:p14="http://schemas.microsoft.com/office/powerpoint/2010/main" val="33057912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Fonctions lambda</a:t>
            </a:r>
            <a:endParaRPr lang="fr-FR" dirty="0"/>
          </a:p>
        </p:txBody>
      </p:sp>
      <p:sp>
        <p:nvSpPr>
          <p:cNvPr id="3" name="Espace réservé du contenu 2"/>
          <p:cNvSpPr>
            <a:spLocks noGrp="1"/>
          </p:cNvSpPr>
          <p:nvPr>
            <p:ph idx="1"/>
          </p:nvPr>
        </p:nvSpPr>
        <p:spPr/>
        <p:txBody>
          <a:bodyPr/>
          <a:lstStyle/>
          <a:p>
            <a:r>
              <a:rPr lang="fr-FR" dirty="0" smtClean="0"/>
              <a:t>Il s’agit d’une écriture simplifiée d’une fonction</a:t>
            </a:r>
          </a:p>
          <a:p>
            <a:pPr lvl="1"/>
            <a:r>
              <a:rPr lang="fr-FR" dirty="0" smtClean="0"/>
              <a:t>Très utile pour les fonctions arithmétiques</a:t>
            </a:r>
          </a:p>
          <a:p>
            <a:pPr lvl="1"/>
            <a:r>
              <a:rPr lang="fr-FR" dirty="0" smtClean="0"/>
              <a:t>Permet </a:t>
            </a:r>
            <a:r>
              <a:rPr lang="fr-FR" smtClean="0"/>
              <a:t>de stocker </a:t>
            </a:r>
            <a:r>
              <a:rPr lang="fr-FR" dirty="0" smtClean="0"/>
              <a:t>dans une variable une fonction</a:t>
            </a:r>
          </a:p>
          <a:p>
            <a:pPr eaLnBrk="1" hangingPunct="1"/>
            <a:r>
              <a:rPr lang="fr-BE" altLang="fr-FR" dirty="0"/>
              <a:t>Avec le mot-clé « lambda », de petites fonctions anonymes peuvent être </a:t>
            </a:r>
            <a:r>
              <a:rPr lang="fr-BE" altLang="fr-FR" dirty="0" smtClean="0"/>
              <a:t>crées</a:t>
            </a:r>
          </a:p>
          <a:p>
            <a:pPr lvl="1" eaLnBrk="1" hangingPunct="1"/>
            <a:r>
              <a:rPr lang="fr-BE" altLang="fr-FR" dirty="0" smtClean="0"/>
              <a:t>Elles </a:t>
            </a:r>
            <a:r>
              <a:rPr lang="fr-BE" altLang="fr-FR" dirty="0"/>
              <a:t>sont limitées syntaxiquement à une expression unique.</a:t>
            </a:r>
          </a:p>
          <a:p>
            <a:pPr lvl="1" eaLnBrk="1" hangingPunct="1"/>
            <a:r>
              <a:rPr lang="fr-BE" altLang="fr-FR" dirty="0"/>
              <a:t>Ex : </a:t>
            </a:r>
            <a:r>
              <a:rPr lang="fr-BE" altLang="fr-FR" dirty="0">
                <a:solidFill>
                  <a:schemeClr val="accent2"/>
                </a:solidFill>
              </a:rPr>
              <a:t>f=lambda </a:t>
            </a:r>
            <a:r>
              <a:rPr lang="fr-BE" altLang="fr-FR" dirty="0" err="1">
                <a:solidFill>
                  <a:schemeClr val="accent2"/>
                </a:solidFill>
              </a:rPr>
              <a:t>x,y,z</a:t>
            </a:r>
            <a:r>
              <a:rPr lang="fr-BE" altLang="fr-FR" dirty="0">
                <a:solidFill>
                  <a:schemeClr val="accent2"/>
                </a:solidFill>
              </a:rPr>
              <a:t>: </a:t>
            </a:r>
            <a:r>
              <a:rPr lang="fr-BE" altLang="fr-FR" dirty="0" err="1">
                <a:solidFill>
                  <a:schemeClr val="accent2"/>
                </a:solidFill>
              </a:rPr>
              <a:t>x+y+z</a:t>
            </a:r>
            <a:endParaRPr lang="fr-BE" altLang="fr-FR" dirty="0">
              <a:solidFill>
                <a:schemeClr val="accent2"/>
              </a:solidFill>
            </a:endParaRPr>
          </a:p>
          <a:p>
            <a:pPr lvl="1" eaLnBrk="1" hangingPunct="1"/>
            <a:r>
              <a:rPr lang="fr-BE" altLang="fr-FR" dirty="0">
                <a:solidFill>
                  <a:schemeClr val="accent2"/>
                </a:solidFill>
              </a:rPr>
              <a:t>       f(2,3,4)</a:t>
            </a:r>
          </a:p>
          <a:p>
            <a:pPr lvl="1" eaLnBrk="1" hangingPunct="1"/>
            <a:r>
              <a:rPr lang="fr-BE" altLang="fr-FR" dirty="0"/>
              <a:t>       ce qui donne : </a:t>
            </a:r>
            <a:r>
              <a:rPr lang="fr-BE" altLang="fr-FR" dirty="0">
                <a:solidFill>
                  <a:schemeClr val="accent2"/>
                </a:solidFill>
              </a:rPr>
              <a:t>9</a:t>
            </a:r>
            <a:r>
              <a:rPr lang="fr-BE" altLang="fr-FR" dirty="0"/>
              <a:t> </a:t>
            </a:r>
          </a:p>
          <a:p>
            <a:endParaRPr lang="fr-FR" dirty="0"/>
          </a:p>
        </p:txBody>
      </p:sp>
    </p:spTree>
    <p:extLst>
      <p:ext uri="{BB962C8B-B14F-4D97-AF65-F5344CB8AC3E}">
        <p14:creationId xmlns:p14="http://schemas.microsoft.com/office/powerpoint/2010/main" val="31236142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Exceptions</a:t>
            </a:r>
            <a:endParaRPr lang="fr-FR" dirty="0"/>
          </a:p>
        </p:txBody>
      </p:sp>
      <p:sp>
        <p:nvSpPr>
          <p:cNvPr id="3" name="Espace réservé du contenu 2"/>
          <p:cNvSpPr>
            <a:spLocks noGrp="1"/>
          </p:cNvSpPr>
          <p:nvPr>
            <p:ph idx="1"/>
          </p:nvPr>
        </p:nvSpPr>
        <p:spPr/>
        <p:txBody>
          <a:bodyPr/>
          <a:lstStyle/>
          <a:p>
            <a:pPr eaLnBrk="1" hangingPunct="1"/>
            <a:r>
              <a:rPr lang="fr-BE" altLang="fr-FR" dirty="0" smtClean="0"/>
              <a:t>Comme </a:t>
            </a:r>
            <a:r>
              <a:rPr lang="fr-BE" altLang="fr-FR" dirty="0"/>
              <a:t>en </a:t>
            </a:r>
            <a:r>
              <a:rPr lang="fr-BE" altLang="fr-FR" dirty="0" smtClean="0"/>
              <a:t>C++, Ada </a:t>
            </a:r>
            <a:r>
              <a:rPr lang="fr-BE" altLang="fr-FR" dirty="0"/>
              <a:t>ou </a:t>
            </a:r>
            <a:r>
              <a:rPr lang="fr-BE" altLang="fr-FR" dirty="0" smtClean="0"/>
              <a:t>Java</a:t>
            </a:r>
            <a:r>
              <a:rPr lang="fr-BE" altLang="fr-FR" dirty="0"/>
              <a:t>, il existe un mécanisme de contrôle des erreurs </a:t>
            </a:r>
            <a:r>
              <a:rPr lang="fr-BE" altLang="fr-FR" dirty="0" smtClean="0"/>
              <a:t>d’exécution, </a:t>
            </a:r>
            <a:r>
              <a:rPr lang="fr-BE" altLang="fr-FR" smtClean="0"/>
              <a:t>les exceptions</a:t>
            </a:r>
            <a:endParaRPr lang="fr-BE" altLang="fr-FR" dirty="0" smtClean="0"/>
          </a:p>
          <a:p>
            <a:pPr eaLnBrk="1" hangingPunct="1"/>
            <a:r>
              <a:rPr lang="fr-BE" altLang="fr-FR" dirty="0" smtClean="0"/>
              <a:t>Le </a:t>
            </a:r>
            <a:r>
              <a:rPr lang="fr-BE" altLang="fr-FR" dirty="0"/>
              <a:t>traitement d’une exception permet de passer par dessus un bout de programme.</a:t>
            </a:r>
          </a:p>
          <a:p>
            <a:pPr eaLnBrk="1" hangingPunct="1"/>
            <a:r>
              <a:rPr lang="fr-BE" altLang="fr-FR" dirty="0"/>
              <a:t>Dans </a:t>
            </a:r>
            <a:r>
              <a:rPr lang="fr-BE" altLang="fr-FR" dirty="0" smtClean="0"/>
              <a:t>Python, </a:t>
            </a:r>
            <a:r>
              <a:rPr lang="fr-BE" altLang="fr-FR" dirty="0"/>
              <a:t>il existe deux types </a:t>
            </a:r>
            <a:r>
              <a:rPr lang="fr-BE" altLang="fr-FR" dirty="0" smtClean="0"/>
              <a:t>d’exception</a:t>
            </a:r>
          </a:p>
          <a:p>
            <a:pPr lvl="1" eaLnBrk="1" hangingPunct="1"/>
            <a:r>
              <a:rPr lang="fr-BE" altLang="fr-FR" dirty="0" smtClean="0"/>
              <a:t>celles </a:t>
            </a:r>
            <a:r>
              <a:rPr lang="fr-BE" altLang="fr-FR" dirty="0"/>
              <a:t>présentent dans la table des exceptions de </a:t>
            </a:r>
            <a:r>
              <a:rPr lang="fr-BE" altLang="fr-FR" dirty="0" smtClean="0"/>
              <a:t>Python</a:t>
            </a:r>
          </a:p>
          <a:p>
            <a:pPr lvl="1" eaLnBrk="1" hangingPunct="1"/>
            <a:r>
              <a:rPr lang="fr-BE" altLang="fr-FR" dirty="0" smtClean="0"/>
              <a:t>celles </a:t>
            </a:r>
            <a:r>
              <a:rPr lang="fr-BE" altLang="fr-FR" dirty="0"/>
              <a:t>créées par l’utilisateur</a:t>
            </a:r>
            <a:endParaRPr lang="fr-FR" dirty="0"/>
          </a:p>
        </p:txBody>
      </p:sp>
    </p:spTree>
    <p:extLst>
      <p:ext uri="{BB962C8B-B14F-4D97-AF65-F5344CB8AC3E}">
        <p14:creationId xmlns:p14="http://schemas.microsoft.com/office/powerpoint/2010/main" val="2220667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p:cNvSpPr txBox="1">
            <a:spLocks/>
          </p:cNvSpPr>
          <p:nvPr/>
        </p:nvSpPr>
        <p:spPr bwMode="auto">
          <a:xfrm>
            <a:off x="179512" y="1412776"/>
            <a:ext cx="8766051"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Monotype Sorts" pitchFamily="2" charset="2"/>
              <a:buChar char="o"/>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pPr eaLnBrk="1" hangingPunct="1"/>
            <a:r>
              <a:rPr lang="fr-BE" altLang="fr-FR" kern="0" dirty="0" smtClean="0"/>
              <a:t>Voici une exception « en dur »</a:t>
            </a:r>
          </a:p>
          <a:p>
            <a:pPr eaLnBrk="1" hangingPunct="1"/>
            <a:endParaRPr lang="fr-BE" kern="0" dirty="0"/>
          </a:p>
          <a:p>
            <a:pPr eaLnBrk="1" hangingPunct="1"/>
            <a:endParaRPr lang="fr-BE" kern="0" dirty="0" smtClean="0"/>
          </a:p>
          <a:p>
            <a:pPr eaLnBrk="1" hangingPunct="1"/>
            <a:endParaRPr lang="fr-BE" kern="0" dirty="0"/>
          </a:p>
          <a:p>
            <a:pPr eaLnBrk="1" hangingPunct="1"/>
            <a:r>
              <a:rPr lang="fr-BE" kern="0" dirty="0" smtClean="0"/>
              <a:t>Et une exception utilisateur</a:t>
            </a:r>
            <a:endParaRPr lang="fr-FR" kern="0" dirty="0"/>
          </a:p>
        </p:txBody>
      </p:sp>
      <p:sp>
        <p:nvSpPr>
          <p:cNvPr id="2" name="Titre 1"/>
          <p:cNvSpPr>
            <a:spLocks noGrp="1"/>
          </p:cNvSpPr>
          <p:nvPr>
            <p:ph type="title"/>
          </p:nvPr>
        </p:nvSpPr>
        <p:spPr/>
        <p:txBody>
          <a:bodyPr/>
          <a:lstStyle/>
          <a:p>
            <a:r>
              <a:rPr lang="fr-FR" dirty="0" smtClean="0"/>
              <a:t>Exemple</a:t>
            </a:r>
            <a:endParaRPr lang="fr-FR" dirty="0"/>
          </a:p>
        </p:txBody>
      </p:sp>
      <p:pic>
        <p:nvPicPr>
          <p:cNvPr id="4" name="Espace réservé du contenu 3"/>
          <p:cNvPicPr>
            <a:picLocks noGrp="1" noChangeAspect="1"/>
          </p:cNvPicPr>
          <p:nvPr>
            <p:ph idx="1"/>
          </p:nvPr>
        </p:nvPicPr>
        <p:blipFill>
          <a:blip r:embed="rId2"/>
          <a:stretch>
            <a:fillRect/>
          </a:stretch>
        </p:blipFill>
        <p:spPr>
          <a:xfrm>
            <a:off x="1619672" y="2132856"/>
            <a:ext cx="5400672" cy="1014412"/>
          </a:xfrm>
          <a:prstGeom prst="rect">
            <a:avLst/>
          </a:prstGeom>
        </p:spPr>
      </p:pic>
      <p:pic>
        <p:nvPicPr>
          <p:cNvPr id="5" name="Image 4"/>
          <p:cNvPicPr>
            <a:picLocks noChangeAspect="1"/>
          </p:cNvPicPr>
          <p:nvPr/>
        </p:nvPicPr>
        <p:blipFill>
          <a:blip r:embed="rId3"/>
          <a:stretch>
            <a:fillRect/>
          </a:stretch>
        </p:blipFill>
        <p:spPr>
          <a:xfrm>
            <a:off x="1619672" y="4221088"/>
            <a:ext cx="6009395" cy="432048"/>
          </a:xfrm>
          <a:prstGeom prst="rect">
            <a:avLst/>
          </a:prstGeom>
        </p:spPr>
      </p:pic>
    </p:spTree>
    <p:extLst>
      <p:ext uri="{BB962C8B-B14F-4D97-AF65-F5344CB8AC3E}">
        <p14:creationId xmlns:p14="http://schemas.microsoft.com/office/powerpoint/2010/main" val="2562057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Try</a:t>
            </a:r>
            <a:r>
              <a:rPr lang="fr-FR" dirty="0" smtClean="0"/>
              <a:t> catch</a:t>
            </a:r>
            <a:endParaRPr lang="fr-FR" dirty="0"/>
          </a:p>
        </p:txBody>
      </p:sp>
      <p:sp>
        <p:nvSpPr>
          <p:cNvPr id="3" name="Espace réservé du contenu 2"/>
          <p:cNvSpPr>
            <a:spLocks noGrp="1"/>
          </p:cNvSpPr>
          <p:nvPr>
            <p:ph idx="1"/>
          </p:nvPr>
        </p:nvSpPr>
        <p:spPr/>
        <p:txBody>
          <a:bodyPr/>
          <a:lstStyle/>
          <a:p>
            <a:pPr eaLnBrk="1" hangingPunct="1"/>
            <a:r>
              <a:rPr lang="fr-BE" altLang="fr-FR" dirty="0">
                <a:latin typeface="Arial Unicode MS" panose="020B0604020202020204" pitchFamily="34" charset="-128"/>
              </a:rPr>
              <a:t>Lorsque l’instruction « </a:t>
            </a:r>
            <a:r>
              <a:rPr lang="fr-BE" altLang="fr-FR" dirty="0" err="1">
                <a:latin typeface="Arial Unicode MS" panose="020B0604020202020204" pitchFamily="34" charset="-128"/>
              </a:rPr>
              <a:t>try</a:t>
            </a:r>
            <a:r>
              <a:rPr lang="fr-BE" altLang="fr-FR" dirty="0">
                <a:latin typeface="Arial Unicode MS" panose="020B0604020202020204" pitchFamily="34" charset="-128"/>
              </a:rPr>
              <a:t> » est rencontrée, on </a:t>
            </a:r>
            <a:r>
              <a:rPr lang="fr-BE" altLang="fr-FR" dirty="0" err="1">
                <a:latin typeface="Arial Unicode MS" panose="020B0604020202020204" pitchFamily="34" charset="-128"/>
              </a:rPr>
              <a:t>execute</a:t>
            </a:r>
            <a:r>
              <a:rPr lang="fr-BE" altLang="fr-FR" dirty="0">
                <a:latin typeface="Arial Unicode MS" panose="020B0604020202020204" pitchFamily="34" charset="-128"/>
              </a:rPr>
              <a:t> d’abord la « clause d’essai </a:t>
            </a:r>
            <a:r>
              <a:rPr lang="fr-BE" altLang="fr-FR" dirty="0" smtClean="0">
                <a:latin typeface="Arial Unicode MS" panose="020B0604020202020204" pitchFamily="34" charset="-128"/>
              </a:rPr>
              <a:t>»</a:t>
            </a:r>
            <a:endParaRPr lang="fr-BE" altLang="fr-FR" dirty="0">
              <a:latin typeface="Arial Unicode MS" panose="020B0604020202020204" pitchFamily="34" charset="-128"/>
            </a:endParaRPr>
          </a:p>
          <a:p>
            <a:pPr eaLnBrk="1" hangingPunct="1"/>
            <a:r>
              <a:rPr lang="fr-BE" altLang="fr-FR" dirty="0">
                <a:latin typeface="Arial Unicode MS" panose="020B0604020202020204" pitchFamily="34" charset="-128"/>
              </a:rPr>
              <a:t>Si une exception se produit, le reste de la clause </a:t>
            </a:r>
            <a:r>
              <a:rPr lang="fr-BE" altLang="fr-FR" dirty="0" err="1">
                <a:latin typeface="Arial Unicode MS" panose="020B0604020202020204" pitchFamily="34" charset="-128"/>
              </a:rPr>
              <a:t>try</a:t>
            </a:r>
            <a:r>
              <a:rPr lang="fr-BE" altLang="fr-FR" dirty="0">
                <a:latin typeface="Arial Unicode MS" panose="020B0604020202020204" pitchFamily="34" charset="-128"/>
              </a:rPr>
              <a:t> est </a:t>
            </a:r>
            <a:r>
              <a:rPr lang="fr-BE" altLang="fr-FR" dirty="0" smtClean="0">
                <a:latin typeface="Arial Unicode MS" panose="020B0604020202020204" pitchFamily="34" charset="-128"/>
              </a:rPr>
              <a:t>ignorée</a:t>
            </a:r>
          </a:p>
          <a:p>
            <a:pPr lvl="1" eaLnBrk="1" hangingPunct="1"/>
            <a:r>
              <a:rPr lang="fr-BE" altLang="fr-FR" dirty="0" smtClean="0">
                <a:latin typeface="Arial Unicode MS" panose="020B0604020202020204" pitchFamily="34" charset="-128"/>
              </a:rPr>
              <a:t>Dans </a:t>
            </a:r>
            <a:r>
              <a:rPr lang="fr-BE" altLang="fr-FR" dirty="0">
                <a:latin typeface="Arial Unicode MS" panose="020B0604020202020204" pitchFamily="34" charset="-128"/>
              </a:rPr>
              <a:t>le cas contraire, on ignore la clause d’exception</a:t>
            </a:r>
            <a:r>
              <a:rPr lang="fr-BE" altLang="fr-FR" dirty="0" smtClean="0">
                <a:latin typeface="Arial Unicode MS" panose="020B0604020202020204" pitchFamily="34" charset="-128"/>
              </a:rPr>
              <a:t>.    </a:t>
            </a:r>
            <a:endParaRPr lang="fr-BE" altLang="fr-FR" dirty="0"/>
          </a:p>
          <a:p>
            <a:endParaRPr lang="fr-FR" dirty="0"/>
          </a:p>
        </p:txBody>
      </p:sp>
      <p:pic>
        <p:nvPicPr>
          <p:cNvPr id="4" name="Image 3"/>
          <p:cNvPicPr>
            <a:picLocks noChangeAspect="1"/>
          </p:cNvPicPr>
          <p:nvPr/>
        </p:nvPicPr>
        <p:blipFill>
          <a:blip r:embed="rId2"/>
          <a:stretch>
            <a:fillRect/>
          </a:stretch>
        </p:blipFill>
        <p:spPr>
          <a:xfrm>
            <a:off x="1331640" y="4365104"/>
            <a:ext cx="7020309" cy="1355774"/>
          </a:xfrm>
          <a:prstGeom prst="rect">
            <a:avLst/>
          </a:prstGeom>
        </p:spPr>
      </p:pic>
    </p:spTree>
    <p:extLst>
      <p:ext uri="{BB962C8B-B14F-4D97-AF65-F5344CB8AC3E}">
        <p14:creationId xmlns:p14="http://schemas.microsoft.com/office/powerpoint/2010/main" val="1895944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Types d’exception</a:t>
            </a:r>
            <a:endParaRPr lang="fr-FR" dirty="0"/>
          </a:p>
        </p:txBody>
      </p:sp>
      <p:sp>
        <p:nvSpPr>
          <p:cNvPr id="3" name="Espace réservé du contenu 2"/>
          <p:cNvSpPr>
            <a:spLocks noGrp="1"/>
          </p:cNvSpPr>
          <p:nvPr>
            <p:ph idx="1"/>
          </p:nvPr>
        </p:nvSpPr>
        <p:spPr/>
        <p:txBody>
          <a:bodyPr/>
          <a:lstStyle/>
          <a:p>
            <a:r>
              <a:rPr lang="fr-FR" dirty="0" smtClean="0"/>
              <a:t>Filtrage de l’exception</a:t>
            </a:r>
            <a:endParaRPr lang="fr-FR" dirty="0"/>
          </a:p>
        </p:txBody>
      </p:sp>
      <p:pic>
        <p:nvPicPr>
          <p:cNvPr id="4" name="Image 3"/>
          <p:cNvPicPr>
            <a:picLocks noChangeAspect="1"/>
          </p:cNvPicPr>
          <p:nvPr/>
        </p:nvPicPr>
        <p:blipFill>
          <a:blip r:embed="rId2"/>
          <a:stretch>
            <a:fillRect/>
          </a:stretch>
        </p:blipFill>
        <p:spPr>
          <a:xfrm>
            <a:off x="323528" y="2292413"/>
            <a:ext cx="8779589" cy="1856667"/>
          </a:xfrm>
          <a:prstGeom prst="rect">
            <a:avLst/>
          </a:prstGeom>
        </p:spPr>
      </p:pic>
    </p:spTree>
    <p:extLst>
      <p:ext uri="{BB962C8B-B14F-4D97-AF65-F5344CB8AC3E}">
        <p14:creationId xmlns:p14="http://schemas.microsoft.com/office/powerpoint/2010/main" val="3623770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re 1"/>
          <p:cNvSpPr>
            <a:spLocks noGrp="1"/>
          </p:cNvSpPr>
          <p:nvPr>
            <p:ph type="title"/>
          </p:nvPr>
        </p:nvSpPr>
        <p:spPr>
          <a:xfrm>
            <a:off x="1187450" y="12700"/>
            <a:ext cx="7829550" cy="1143000"/>
          </a:xfrm>
        </p:spPr>
        <p:txBody>
          <a:bodyPr/>
          <a:lstStyle/>
          <a:p>
            <a:r>
              <a:rPr lang="fr-FR" altLang="fr-FR" dirty="0" smtClean="0"/>
              <a:t>Python</a:t>
            </a:r>
          </a:p>
        </p:txBody>
      </p:sp>
      <p:sp>
        <p:nvSpPr>
          <p:cNvPr id="3075" name="Espace réservé du contenu 2"/>
          <p:cNvSpPr>
            <a:spLocks noGrp="1"/>
          </p:cNvSpPr>
          <p:nvPr>
            <p:ph idx="1"/>
          </p:nvPr>
        </p:nvSpPr>
        <p:spPr>
          <a:xfrm>
            <a:off x="179388" y="1412875"/>
            <a:ext cx="8766175" cy="5040313"/>
          </a:xfrm>
        </p:spPr>
        <p:txBody>
          <a:bodyPr/>
          <a:lstStyle/>
          <a:p>
            <a:r>
              <a:rPr lang="fr-FR" altLang="fr-FR" dirty="0"/>
              <a:t>Python </a:t>
            </a:r>
            <a:r>
              <a:rPr lang="fr-FR" altLang="fr-FR" dirty="0" smtClean="0"/>
              <a:t>est un langage de haut niveau mais simple</a:t>
            </a:r>
            <a:endParaRPr lang="fr-FR" altLang="fr-FR" dirty="0"/>
          </a:p>
          <a:p>
            <a:r>
              <a:rPr lang="fr-FR" altLang="fr-FR" dirty="0" smtClean="0"/>
              <a:t>Python </a:t>
            </a:r>
            <a:r>
              <a:rPr lang="fr-FR" altLang="fr-FR" dirty="0"/>
              <a:t>est </a:t>
            </a:r>
            <a:r>
              <a:rPr lang="fr-FR" altLang="fr-FR" dirty="0" smtClean="0"/>
              <a:t>interprété</a:t>
            </a:r>
          </a:p>
          <a:p>
            <a:pPr lvl="1"/>
            <a:r>
              <a:rPr lang="fr-FR" altLang="fr-FR" dirty="0" smtClean="0"/>
              <a:t>Pas le plus rapide</a:t>
            </a:r>
          </a:p>
          <a:p>
            <a:r>
              <a:rPr lang="fr-FR" altLang="fr-FR" dirty="0" smtClean="0"/>
              <a:t>Python </a:t>
            </a:r>
            <a:r>
              <a:rPr lang="fr-FR" altLang="fr-FR" dirty="0"/>
              <a:t>favorise la programmation impérative structurée, fonctionnelle et orientée </a:t>
            </a:r>
            <a:r>
              <a:rPr lang="fr-FR" altLang="fr-FR" dirty="0" smtClean="0"/>
              <a:t>objet</a:t>
            </a:r>
          </a:p>
          <a:p>
            <a:r>
              <a:rPr lang="fr-FR" altLang="fr-FR" dirty="0" smtClean="0"/>
              <a:t>Python 3.x</a:t>
            </a:r>
          </a:p>
          <a:p>
            <a:pPr lvl="1"/>
            <a:r>
              <a:rPr lang="fr-FR" altLang="fr-FR" dirty="0" smtClean="0"/>
              <a:t>Grosses différences avec Python 2.x</a:t>
            </a:r>
            <a:endParaRPr lang="fr-FR" altLang="fr-FR" dirty="0"/>
          </a:p>
          <a:p>
            <a:endParaRPr lang="fr-FR" altLang="fr-FR" dirty="0"/>
          </a:p>
        </p:txBody>
      </p:sp>
      <p:pic>
        <p:nvPicPr>
          <p:cNvPr id="5" name="Image 4"/>
          <p:cNvPicPr>
            <a:picLocks noChangeAspect="1"/>
          </p:cNvPicPr>
          <p:nvPr/>
        </p:nvPicPr>
        <p:blipFill>
          <a:blip r:embed="rId2"/>
          <a:stretch>
            <a:fillRect/>
          </a:stretch>
        </p:blipFill>
        <p:spPr>
          <a:xfrm>
            <a:off x="22097" y="5167313"/>
            <a:ext cx="6715125" cy="1285875"/>
          </a:xfrm>
          <a:prstGeom prst="rect">
            <a:avLst/>
          </a:prstGeom>
        </p:spPr>
      </p:pic>
    </p:spTree>
    <p:extLst>
      <p:ext uri="{BB962C8B-B14F-4D97-AF65-F5344CB8AC3E}">
        <p14:creationId xmlns:p14="http://schemas.microsoft.com/office/powerpoint/2010/main" val="27607132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listes</a:t>
            </a:r>
            <a:endParaRPr lang="fr-FR" dirty="0"/>
          </a:p>
        </p:txBody>
      </p:sp>
      <p:sp>
        <p:nvSpPr>
          <p:cNvPr id="3" name="Espace réservé du contenu 2"/>
          <p:cNvSpPr>
            <a:spLocks noGrp="1"/>
          </p:cNvSpPr>
          <p:nvPr>
            <p:ph idx="1"/>
          </p:nvPr>
        </p:nvSpPr>
        <p:spPr/>
        <p:txBody>
          <a:bodyPr/>
          <a:lstStyle/>
          <a:p>
            <a:pPr eaLnBrk="1" hangingPunct="1">
              <a:lnSpc>
                <a:spcPct val="90000"/>
              </a:lnSpc>
            </a:pPr>
            <a:r>
              <a:rPr lang="en-GB" altLang="fr-FR" dirty="0" smtClean="0"/>
              <a:t>Il </a:t>
            </a:r>
            <a:r>
              <a:rPr lang="en-GB" altLang="fr-FR" dirty="0" err="1" smtClean="0"/>
              <a:t>s’agit</a:t>
            </a:r>
            <a:r>
              <a:rPr lang="en-GB" altLang="fr-FR" dirty="0" smtClean="0"/>
              <a:t> </a:t>
            </a:r>
            <a:r>
              <a:rPr lang="en-GB" altLang="fr-FR" dirty="0" err="1" smtClean="0"/>
              <a:t>d’une</a:t>
            </a:r>
            <a:r>
              <a:rPr lang="en-GB" altLang="fr-FR" dirty="0" smtClean="0"/>
              <a:t> </a:t>
            </a:r>
            <a:r>
              <a:rPr lang="en-GB" altLang="fr-FR" dirty="0"/>
              <a:t>collection </a:t>
            </a:r>
            <a:r>
              <a:rPr lang="en-GB" altLang="fr-FR" dirty="0" err="1" smtClean="0"/>
              <a:t>d’objets</a:t>
            </a:r>
            <a:endParaRPr lang="en-GB" altLang="fr-FR" dirty="0"/>
          </a:p>
          <a:p>
            <a:pPr lvl="1" eaLnBrk="1" hangingPunct="1">
              <a:lnSpc>
                <a:spcPct val="90000"/>
              </a:lnSpc>
            </a:pPr>
            <a:r>
              <a:rPr lang="en-GB" altLang="fr-FR" dirty="0" err="1" smtClean="0"/>
              <a:t>une</a:t>
            </a:r>
            <a:r>
              <a:rPr lang="en-GB" altLang="fr-FR" dirty="0" smtClean="0"/>
              <a:t> </a:t>
            </a:r>
            <a:r>
              <a:rPr lang="en-GB" altLang="fr-FR" dirty="0" err="1"/>
              <a:t>liste</a:t>
            </a:r>
            <a:r>
              <a:rPr lang="en-GB" altLang="fr-FR" dirty="0"/>
              <a:t> de </a:t>
            </a:r>
            <a:r>
              <a:rPr lang="en-GB" altLang="fr-FR" dirty="0" err="1"/>
              <a:t>valeurs</a:t>
            </a:r>
            <a:r>
              <a:rPr lang="en-GB" altLang="fr-FR" dirty="0"/>
              <a:t> (</a:t>
            </a:r>
            <a:r>
              <a:rPr lang="en-GB" altLang="fr-FR" dirty="0" err="1"/>
              <a:t>ou</a:t>
            </a:r>
            <a:r>
              <a:rPr lang="en-GB" altLang="fr-FR" dirty="0"/>
              <a:t> </a:t>
            </a:r>
            <a:r>
              <a:rPr lang="en-GB" altLang="fr-FR" dirty="0" err="1"/>
              <a:t>éléments</a:t>
            </a:r>
            <a:r>
              <a:rPr lang="en-GB" altLang="fr-FR" dirty="0"/>
              <a:t>) entre crochets </a:t>
            </a:r>
            <a:r>
              <a:rPr lang="en-GB" altLang="fr-FR" dirty="0" err="1"/>
              <a:t>séparés</a:t>
            </a:r>
            <a:r>
              <a:rPr lang="en-GB" altLang="fr-FR" dirty="0"/>
              <a:t> par des </a:t>
            </a:r>
            <a:r>
              <a:rPr lang="en-GB" altLang="fr-FR" dirty="0" smtClean="0"/>
              <a:t>virgules.</a:t>
            </a:r>
          </a:p>
          <a:p>
            <a:pPr lvl="1" eaLnBrk="1" hangingPunct="1">
              <a:lnSpc>
                <a:spcPct val="90000"/>
              </a:lnSpc>
            </a:pPr>
            <a:r>
              <a:rPr lang="en-GB" altLang="fr-FR" dirty="0" smtClean="0"/>
              <a:t>Les </a:t>
            </a:r>
            <a:r>
              <a:rPr lang="en-GB" altLang="fr-FR" dirty="0" err="1"/>
              <a:t>éléments</a:t>
            </a:r>
            <a:r>
              <a:rPr lang="en-GB" altLang="fr-FR" dirty="0"/>
              <a:t> de la </a:t>
            </a:r>
            <a:r>
              <a:rPr lang="en-GB" altLang="fr-FR" dirty="0" err="1"/>
              <a:t>liste</a:t>
            </a:r>
            <a:r>
              <a:rPr lang="en-GB" altLang="fr-FR" dirty="0"/>
              <a:t> </a:t>
            </a:r>
            <a:r>
              <a:rPr lang="en-GB" altLang="fr-FR" dirty="0" err="1"/>
              <a:t>n’ont</a:t>
            </a:r>
            <a:r>
              <a:rPr lang="en-GB" altLang="fr-FR" dirty="0"/>
              <a:t> pas </a:t>
            </a:r>
            <a:r>
              <a:rPr lang="en-GB" altLang="fr-FR" dirty="0" err="1"/>
              <a:t>nécessairement</a:t>
            </a:r>
            <a:r>
              <a:rPr lang="en-GB" altLang="fr-FR" dirty="0"/>
              <a:t> le </a:t>
            </a:r>
            <a:r>
              <a:rPr lang="en-GB" altLang="fr-FR" dirty="0" err="1"/>
              <a:t>même</a:t>
            </a:r>
            <a:r>
              <a:rPr lang="en-GB" altLang="fr-FR" dirty="0"/>
              <a:t> </a:t>
            </a:r>
            <a:r>
              <a:rPr lang="en-GB" altLang="fr-FR" dirty="0" smtClean="0"/>
              <a:t>type</a:t>
            </a:r>
          </a:p>
          <a:p>
            <a:pPr lvl="1" eaLnBrk="1" hangingPunct="1">
              <a:lnSpc>
                <a:spcPct val="90000"/>
              </a:lnSpc>
            </a:pPr>
            <a:r>
              <a:rPr lang="en-GB" altLang="fr-FR" dirty="0" err="1" smtClean="0"/>
              <a:t>Voici</a:t>
            </a:r>
            <a:r>
              <a:rPr lang="en-GB" altLang="fr-FR" dirty="0" smtClean="0"/>
              <a:t> </a:t>
            </a:r>
            <a:r>
              <a:rPr lang="en-GB" altLang="fr-FR" dirty="0" err="1"/>
              <a:t>une</a:t>
            </a:r>
            <a:r>
              <a:rPr lang="en-GB" altLang="fr-FR" dirty="0"/>
              <a:t> </a:t>
            </a:r>
            <a:r>
              <a:rPr lang="en-GB" altLang="fr-FR" dirty="0" err="1"/>
              <a:t>liste</a:t>
            </a:r>
            <a:r>
              <a:rPr lang="en-GB" altLang="fr-FR" dirty="0"/>
              <a:t> de 4 </a:t>
            </a:r>
            <a:r>
              <a:rPr lang="en-GB" altLang="fr-FR" dirty="0" err="1" smtClean="0"/>
              <a:t>éléments</a:t>
            </a:r>
            <a:endParaRPr lang="en-GB" altLang="fr-FR" dirty="0"/>
          </a:p>
          <a:p>
            <a:pPr lvl="1" eaLnBrk="1" hangingPunct="1">
              <a:lnSpc>
                <a:spcPct val="90000"/>
              </a:lnSpc>
            </a:pPr>
            <a:r>
              <a:rPr lang="en-GB" altLang="fr-FR" dirty="0" smtClean="0"/>
              <a:t>&gt;&gt;&gt;</a:t>
            </a:r>
            <a:r>
              <a:rPr lang="en-GB" altLang="fr-FR" dirty="0"/>
              <a:t>a = [‘spam’, ‘eggs’,100,1234]				  </a:t>
            </a:r>
          </a:p>
          <a:p>
            <a:pPr eaLnBrk="1" hangingPunct="1">
              <a:lnSpc>
                <a:spcPct val="90000"/>
              </a:lnSpc>
            </a:pPr>
            <a:r>
              <a:rPr lang="en-GB" altLang="fr-FR" dirty="0" err="1"/>
              <a:t>Comme</a:t>
            </a:r>
            <a:r>
              <a:rPr lang="en-GB" altLang="fr-FR" dirty="0"/>
              <a:t> les indices des </a:t>
            </a:r>
            <a:r>
              <a:rPr lang="en-GB" altLang="fr-FR" dirty="0" err="1"/>
              <a:t>chaînes</a:t>
            </a:r>
            <a:r>
              <a:rPr lang="en-GB" altLang="fr-FR" dirty="0"/>
              <a:t>, les indices des </a:t>
            </a:r>
            <a:r>
              <a:rPr lang="en-GB" altLang="fr-FR" dirty="0" err="1"/>
              <a:t>listes</a:t>
            </a:r>
            <a:r>
              <a:rPr lang="en-GB" altLang="fr-FR" dirty="0"/>
              <a:t> </a:t>
            </a:r>
            <a:r>
              <a:rPr lang="en-GB" altLang="fr-FR" dirty="0" err="1"/>
              <a:t>commencent</a:t>
            </a:r>
            <a:r>
              <a:rPr lang="en-GB" altLang="fr-FR" dirty="0"/>
              <a:t> à 0, et les </a:t>
            </a:r>
            <a:r>
              <a:rPr lang="en-GB" altLang="fr-FR" dirty="0" err="1"/>
              <a:t>listes</a:t>
            </a:r>
            <a:r>
              <a:rPr lang="en-GB" altLang="fr-FR" dirty="0"/>
              <a:t> </a:t>
            </a:r>
            <a:r>
              <a:rPr lang="en-GB" altLang="fr-FR" dirty="0" err="1"/>
              <a:t>peuvent</a:t>
            </a:r>
            <a:r>
              <a:rPr lang="en-GB" altLang="fr-FR" dirty="0"/>
              <a:t> </a:t>
            </a:r>
            <a:r>
              <a:rPr lang="en-GB" altLang="fr-FR" dirty="0" err="1"/>
              <a:t>étre</a:t>
            </a:r>
            <a:r>
              <a:rPr lang="en-GB" altLang="fr-FR" dirty="0"/>
              <a:t> </a:t>
            </a:r>
            <a:r>
              <a:rPr lang="en-GB" altLang="fr-FR" dirty="0" err="1"/>
              <a:t>découpées</a:t>
            </a:r>
            <a:r>
              <a:rPr lang="en-GB" altLang="fr-FR" dirty="0"/>
              <a:t>, </a:t>
            </a:r>
            <a:r>
              <a:rPr lang="en-GB" altLang="fr-FR" dirty="0" err="1" smtClean="0"/>
              <a:t>concaténées</a:t>
            </a:r>
            <a:endParaRPr lang="en-GB" altLang="fr-FR" dirty="0" smtClean="0"/>
          </a:p>
          <a:p>
            <a:pPr eaLnBrk="1" hangingPunct="1">
              <a:lnSpc>
                <a:spcPct val="90000"/>
              </a:lnSpc>
            </a:pPr>
            <a:r>
              <a:rPr lang="en-GB" altLang="fr-FR" dirty="0" smtClean="0"/>
              <a:t>Les </a:t>
            </a:r>
            <a:r>
              <a:rPr lang="en-GB" altLang="fr-FR" dirty="0" err="1"/>
              <a:t>listes</a:t>
            </a:r>
            <a:r>
              <a:rPr lang="en-GB" altLang="fr-FR" dirty="0"/>
              <a:t> </a:t>
            </a:r>
            <a:r>
              <a:rPr lang="en-GB" altLang="fr-FR" dirty="0" err="1"/>
              <a:t>sont</a:t>
            </a:r>
            <a:r>
              <a:rPr lang="en-GB" altLang="fr-FR" b="1" dirty="0"/>
              <a:t> </a:t>
            </a:r>
            <a:r>
              <a:rPr lang="en-GB" altLang="fr-FR" b="1" dirty="0" err="1"/>
              <a:t>modifiables</a:t>
            </a:r>
            <a:r>
              <a:rPr lang="en-GB" altLang="fr-FR" dirty="0" err="1"/>
              <a:t>,on</a:t>
            </a:r>
            <a:r>
              <a:rPr lang="en-GB" altLang="fr-FR" dirty="0"/>
              <a:t> </a:t>
            </a:r>
            <a:r>
              <a:rPr lang="en-GB" altLang="fr-FR" dirty="0" err="1"/>
              <a:t>peut</a:t>
            </a:r>
            <a:r>
              <a:rPr lang="en-GB" altLang="fr-FR" dirty="0"/>
              <a:t> </a:t>
            </a:r>
            <a:r>
              <a:rPr lang="en-GB" altLang="fr-FR" dirty="0" err="1"/>
              <a:t>donc</a:t>
            </a:r>
            <a:r>
              <a:rPr lang="en-GB" altLang="fr-FR" dirty="0"/>
              <a:t> changer les </a:t>
            </a:r>
            <a:r>
              <a:rPr lang="en-GB" altLang="fr-FR" dirty="0" err="1"/>
              <a:t>éléments</a:t>
            </a:r>
            <a:r>
              <a:rPr lang="en-GB" altLang="fr-FR" dirty="0"/>
              <a:t> </a:t>
            </a:r>
            <a:r>
              <a:rPr lang="en-GB" altLang="fr-FR" dirty="0" err="1" smtClean="0"/>
              <a:t>individuellement</a:t>
            </a:r>
            <a:endParaRPr lang="fr-FR" dirty="0"/>
          </a:p>
        </p:txBody>
      </p:sp>
    </p:spTree>
    <p:extLst>
      <p:ext uri="{BB962C8B-B14F-4D97-AF65-F5344CB8AC3E}">
        <p14:creationId xmlns:p14="http://schemas.microsoft.com/office/powerpoint/2010/main" val="10112925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Opérations de liste</a:t>
            </a:r>
            <a:endParaRPr lang="fr-FR" dirty="0"/>
          </a:p>
        </p:txBody>
      </p:sp>
      <p:pic>
        <p:nvPicPr>
          <p:cNvPr id="4" name="Picture 6" descr="D:\python\sv4884899.gif"/>
          <p:cNvPicPr>
            <a:picLocks noChangeAspect="1" noChangeArrowheads="1"/>
          </p:cNvPicPr>
          <p:nvPr/>
        </p:nvPicPr>
        <p:blipFill>
          <a:blip r:embed="rId2">
            <a:lum contrast="6000"/>
            <a:grayscl/>
            <a:biLevel thresh="50000"/>
            <a:extLst>
              <a:ext uri="{28A0092B-C50C-407E-A947-70E740481C1C}">
                <a14:useLocalDpi xmlns:a14="http://schemas.microsoft.com/office/drawing/2010/main" val="0"/>
              </a:ext>
            </a:extLst>
          </a:blip>
          <a:srcRect/>
          <a:stretch>
            <a:fillRect/>
          </a:stretch>
        </p:blipFill>
        <p:spPr bwMode="auto">
          <a:xfrm>
            <a:off x="827584" y="908720"/>
            <a:ext cx="7488832" cy="550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275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Exemples</a:t>
            </a:r>
            <a:endParaRPr lang="fr-FR" dirty="0"/>
          </a:p>
        </p:txBody>
      </p:sp>
      <p:sp>
        <p:nvSpPr>
          <p:cNvPr id="4" name="Rectangle 6"/>
          <p:cNvSpPr txBox="1">
            <a:spLocks noChangeArrowheads="1"/>
          </p:cNvSpPr>
          <p:nvPr/>
        </p:nvSpPr>
        <p:spPr bwMode="auto">
          <a:xfrm>
            <a:off x="755576" y="1875656"/>
            <a:ext cx="7315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Monotype Sorts" pitchFamily="2" charset="2"/>
              <a:buChar char="o"/>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pPr lvl="2" eaLnBrk="1" hangingPunct="1">
              <a:lnSpc>
                <a:spcPct val="90000"/>
              </a:lnSpc>
              <a:spcBef>
                <a:spcPct val="0"/>
              </a:spcBef>
            </a:pPr>
            <a:r>
              <a:rPr lang="en-GB" altLang="fr-FR" sz="1800" kern="0" dirty="0" smtClean="0">
                <a:solidFill>
                  <a:schemeClr val="accent2"/>
                </a:solidFill>
              </a:rPr>
              <a:t>&gt;&gt;&gt; a = ['spam', 'eggs', 100, 1234]</a:t>
            </a:r>
          </a:p>
          <a:p>
            <a:pPr lvl="2" eaLnBrk="1" hangingPunct="1">
              <a:lnSpc>
                <a:spcPct val="90000"/>
              </a:lnSpc>
              <a:spcBef>
                <a:spcPct val="0"/>
              </a:spcBef>
            </a:pPr>
            <a:r>
              <a:rPr lang="en-GB" altLang="fr-FR" sz="1800" kern="0" dirty="0" smtClean="0">
                <a:solidFill>
                  <a:schemeClr val="accent2"/>
                </a:solidFill>
              </a:rPr>
              <a:t>&gt;&gt;&gt; a</a:t>
            </a:r>
          </a:p>
          <a:p>
            <a:pPr lvl="2" eaLnBrk="1" hangingPunct="1">
              <a:lnSpc>
                <a:spcPct val="90000"/>
              </a:lnSpc>
              <a:spcBef>
                <a:spcPct val="0"/>
              </a:spcBef>
            </a:pPr>
            <a:r>
              <a:rPr lang="en-GB" altLang="fr-FR" sz="1800" kern="0" dirty="0" smtClean="0">
                <a:solidFill>
                  <a:schemeClr val="accent2"/>
                </a:solidFill>
              </a:rPr>
              <a:t>['spam', 'eggs', 100, 1234]</a:t>
            </a:r>
          </a:p>
          <a:p>
            <a:pPr lvl="2" eaLnBrk="1" hangingPunct="1">
              <a:lnSpc>
                <a:spcPct val="90000"/>
              </a:lnSpc>
              <a:spcBef>
                <a:spcPct val="0"/>
              </a:spcBef>
            </a:pPr>
            <a:r>
              <a:rPr lang="en-GB" altLang="fr-FR" sz="1800" kern="0" dirty="0" smtClean="0">
                <a:solidFill>
                  <a:schemeClr val="accent2"/>
                </a:solidFill>
              </a:rPr>
              <a:t>&gt;&gt;&gt; a[0]</a:t>
            </a:r>
          </a:p>
          <a:p>
            <a:pPr lvl="2" eaLnBrk="1" hangingPunct="1">
              <a:lnSpc>
                <a:spcPct val="90000"/>
              </a:lnSpc>
              <a:spcBef>
                <a:spcPct val="0"/>
              </a:spcBef>
            </a:pPr>
            <a:r>
              <a:rPr lang="en-GB" altLang="fr-FR" sz="1800" kern="0" dirty="0" smtClean="0">
                <a:solidFill>
                  <a:schemeClr val="accent2"/>
                </a:solidFill>
              </a:rPr>
              <a:t>'spam'</a:t>
            </a:r>
          </a:p>
          <a:p>
            <a:pPr lvl="2" eaLnBrk="1" hangingPunct="1">
              <a:lnSpc>
                <a:spcPct val="90000"/>
              </a:lnSpc>
              <a:spcBef>
                <a:spcPct val="0"/>
              </a:spcBef>
            </a:pPr>
            <a:r>
              <a:rPr lang="en-GB" altLang="fr-FR" sz="1800" kern="0" dirty="0" smtClean="0">
                <a:solidFill>
                  <a:schemeClr val="accent2"/>
                </a:solidFill>
              </a:rPr>
              <a:t>&gt;&gt;&gt; a[3]</a:t>
            </a:r>
          </a:p>
          <a:p>
            <a:pPr lvl="2" eaLnBrk="1" hangingPunct="1">
              <a:lnSpc>
                <a:spcPct val="90000"/>
              </a:lnSpc>
              <a:spcBef>
                <a:spcPct val="0"/>
              </a:spcBef>
            </a:pPr>
            <a:r>
              <a:rPr lang="en-GB" altLang="fr-FR" sz="1800" kern="0" dirty="0" smtClean="0">
                <a:solidFill>
                  <a:schemeClr val="accent2"/>
                </a:solidFill>
              </a:rPr>
              <a:t>1234</a:t>
            </a:r>
          </a:p>
          <a:p>
            <a:pPr lvl="2" eaLnBrk="1" hangingPunct="1">
              <a:lnSpc>
                <a:spcPct val="90000"/>
              </a:lnSpc>
              <a:spcBef>
                <a:spcPct val="0"/>
              </a:spcBef>
            </a:pPr>
            <a:r>
              <a:rPr lang="en-GB" altLang="fr-FR" sz="1800" kern="0" dirty="0" smtClean="0">
                <a:solidFill>
                  <a:schemeClr val="accent2"/>
                </a:solidFill>
              </a:rPr>
              <a:t>&gt;&gt;&gt; a[-2]</a:t>
            </a:r>
          </a:p>
          <a:p>
            <a:pPr lvl="2" eaLnBrk="1" hangingPunct="1">
              <a:lnSpc>
                <a:spcPct val="90000"/>
              </a:lnSpc>
              <a:spcBef>
                <a:spcPct val="0"/>
              </a:spcBef>
            </a:pPr>
            <a:r>
              <a:rPr lang="en-GB" altLang="fr-FR" sz="1800" kern="0" dirty="0" smtClean="0">
                <a:solidFill>
                  <a:schemeClr val="accent2"/>
                </a:solidFill>
              </a:rPr>
              <a:t>100</a:t>
            </a:r>
          </a:p>
          <a:p>
            <a:pPr lvl="2" eaLnBrk="1" hangingPunct="1">
              <a:lnSpc>
                <a:spcPct val="90000"/>
              </a:lnSpc>
              <a:spcBef>
                <a:spcPct val="0"/>
              </a:spcBef>
            </a:pPr>
            <a:r>
              <a:rPr lang="en-GB" altLang="fr-FR" sz="1800" kern="0" dirty="0" smtClean="0">
                <a:solidFill>
                  <a:schemeClr val="accent2"/>
                </a:solidFill>
              </a:rPr>
              <a:t>&gt;&gt;&gt; a[1:-1]</a:t>
            </a:r>
          </a:p>
          <a:p>
            <a:pPr lvl="2" eaLnBrk="1" hangingPunct="1">
              <a:lnSpc>
                <a:spcPct val="90000"/>
              </a:lnSpc>
              <a:spcBef>
                <a:spcPct val="0"/>
              </a:spcBef>
            </a:pPr>
            <a:r>
              <a:rPr lang="en-GB" altLang="fr-FR" sz="1800" kern="0" dirty="0" smtClean="0">
                <a:solidFill>
                  <a:schemeClr val="accent2"/>
                </a:solidFill>
              </a:rPr>
              <a:t>['eggs', 100]</a:t>
            </a:r>
          </a:p>
          <a:p>
            <a:pPr lvl="2" eaLnBrk="1" hangingPunct="1">
              <a:lnSpc>
                <a:spcPct val="90000"/>
              </a:lnSpc>
              <a:spcBef>
                <a:spcPct val="0"/>
              </a:spcBef>
            </a:pPr>
            <a:r>
              <a:rPr lang="en-GB" altLang="fr-FR" sz="1800" kern="0" dirty="0" smtClean="0">
                <a:solidFill>
                  <a:schemeClr val="accent2"/>
                </a:solidFill>
              </a:rPr>
              <a:t>&gt;&gt;&gt; a[:2] + ['bacon', 2*2]</a:t>
            </a:r>
          </a:p>
          <a:p>
            <a:pPr lvl="2" eaLnBrk="1" hangingPunct="1">
              <a:lnSpc>
                <a:spcPct val="90000"/>
              </a:lnSpc>
              <a:spcBef>
                <a:spcPct val="0"/>
              </a:spcBef>
            </a:pPr>
            <a:r>
              <a:rPr lang="en-GB" altLang="fr-FR" sz="1800" kern="0" dirty="0" smtClean="0">
                <a:solidFill>
                  <a:schemeClr val="accent2"/>
                </a:solidFill>
              </a:rPr>
              <a:t>['spam', 'eggs', 'bacon', 4]</a:t>
            </a:r>
          </a:p>
          <a:p>
            <a:pPr lvl="2" eaLnBrk="1" hangingPunct="1">
              <a:lnSpc>
                <a:spcPct val="90000"/>
              </a:lnSpc>
              <a:spcBef>
                <a:spcPct val="0"/>
              </a:spcBef>
            </a:pPr>
            <a:r>
              <a:rPr lang="en-GB" altLang="fr-FR" sz="1800" kern="0" dirty="0" smtClean="0">
                <a:solidFill>
                  <a:schemeClr val="accent2"/>
                </a:solidFill>
              </a:rPr>
              <a:t>&gt;&gt;&gt; 3*a[:3] + ['</a:t>
            </a:r>
            <a:r>
              <a:rPr lang="en-GB" altLang="fr-FR" sz="1800" kern="0" dirty="0" err="1" smtClean="0">
                <a:solidFill>
                  <a:schemeClr val="accent2"/>
                </a:solidFill>
              </a:rPr>
              <a:t>Boe</a:t>
            </a:r>
            <a:r>
              <a:rPr lang="en-GB" altLang="fr-FR" sz="1800" kern="0" dirty="0" smtClean="0">
                <a:solidFill>
                  <a:schemeClr val="accent2"/>
                </a:solidFill>
              </a:rPr>
              <a:t>!']</a:t>
            </a:r>
          </a:p>
          <a:p>
            <a:pPr lvl="2" eaLnBrk="1" hangingPunct="1">
              <a:lnSpc>
                <a:spcPct val="90000"/>
              </a:lnSpc>
              <a:spcBef>
                <a:spcPct val="0"/>
              </a:spcBef>
            </a:pPr>
            <a:r>
              <a:rPr lang="en-GB" altLang="fr-FR" sz="1800" kern="0" dirty="0" smtClean="0">
                <a:solidFill>
                  <a:schemeClr val="accent2"/>
                </a:solidFill>
              </a:rPr>
              <a:t>['spam', 'eggs', 100, 'spam', 'eggs', 100, 'spam', 'eggs', 100, '</a:t>
            </a:r>
            <a:r>
              <a:rPr lang="en-GB" altLang="fr-FR" sz="1800" kern="0" dirty="0" err="1" smtClean="0">
                <a:solidFill>
                  <a:schemeClr val="accent2"/>
                </a:solidFill>
              </a:rPr>
              <a:t>Boe</a:t>
            </a:r>
            <a:r>
              <a:rPr lang="en-GB" altLang="fr-FR" sz="1800" kern="0" dirty="0" smtClean="0">
                <a:solidFill>
                  <a:schemeClr val="accent2"/>
                </a:solidFill>
              </a:rPr>
              <a:t>!']</a:t>
            </a:r>
          </a:p>
          <a:p>
            <a:pPr eaLnBrk="1" hangingPunct="1">
              <a:lnSpc>
                <a:spcPct val="90000"/>
              </a:lnSpc>
            </a:pPr>
            <a:endParaRPr lang="en-GB" altLang="fr-FR" sz="1800" kern="0" dirty="0" smtClean="0">
              <a:solidFill>
                <a:schemeClr val="accent2"/>
              </a:solidFill>
            </a:endParaRPr>
          </a:p>
        </p:txBody>
      </p:sp>
    </p:spTree>
    <p:extLst>
      <p:ext uri="{BB962C8B-B14F-4D97-AF65-F5344CB8AC3E}">
        <p14:creationId xmlns:p14="http://schemas.microsoft.com/office/powerpoint/2010/main" val="146192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dissolve">
                                      <p:cBhvr>
                                        <p:cTn id="19" dur="500"/>
                                        <p:tgtEl>
                                          <p:spTgt spid="4">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dissolve">
                                      <p:cBhvr>
                                        <p:cTn id="22" dur="500"/>
                                        <p:tgtEl>
                                          <p:spTgt spid="4">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dissolve">
                                      <p:cBhvr>
                                        <p:cTn id="25" dur="500"/>
                                        <p:tgtEl>
                                          <p:spTgt spid="4">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dissolve">
                                      <p:cBhvr>
                                        <p:cTn id="28" dur="500"/>
                                        <p:tgtEl>
                                          <p:spTgt spid="4">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dissolve">
                                      <p:cBhvr>
                                        <p:cTn id="31" dur="500"/>
                                        <p:tgtEl>
                                          <p:spTgt spid="4">
                                            <p:txEl>
                                              <p:pRg st="8" end="8"/>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dissolve">
                                      <p:cBhvr>
                                        <p:cTn id="34" dur="500"/>
                                        <p:tgtEl>
                                          <p:spTgt spid="4">
                                            <p:txEl>
                                              <p:pRg st="9" end="9"/>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dissolve">
                                      <p:cBhvr>
                                        <p:cTn id="37" dur="500"/>
                                        <p:tgtEl>
                                          <p:spTgt spid="4">
                                            <p:txEl>
                                              <p:pRg st="10" end="10"/>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dissolve">
                                      <p:cBhvr>
                                        <p:cTn id="40" dur="500"/>
                                        <p:tgtEl>
                                          <p:spTgt spid="4">
                                            <p:txEl>
                                              <p:pRg st="11" end="11"/>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animEffect transition="in" filter="dissolve">
                                      <p:cBhvr>
                                        <p:cTn id="43" dur="500"/>
                                        <p:tgtEl>
                                          <p:spTgt spid="4">
                                            <p:txEl>
                                              <p:pRg st="12" end="12"/>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
                                            <p:txEl>
                                              <p:pRg st="13" end="13"/>
                                            </p:txEl>
                                          </p:spTgt>
                                        </p:tgtEl>
                                        <p:attrNameLst>
                                          <p:attrName>style.visibility</p:attrName>
                                        </p:attrNameLst>
                                      </p:cBhvr>
                                      <p:to>
                                        <p:strVal val="visible"/>
                                      </p:to>
                                    </p:set>
                                    <p:animEffect transition="in" filter="dissolve">
                                      <p:cBhvr>
                                        <p:cTn id="46" dur="500"/>
                                        <p:tgtEl>
                                          <p:spTgt spid="4">
                                            <p:txEl>
                                              <p:pRg st="13" end="13"/>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
                                            <p:txEl>
                                              <p:pRg st="14" end="14"/>
                                            </p:txEl>
                                          </p:spTgt>
                                        </p:tgtEl>
                                        <p:attrNameLst>
                                          <p:attrName>style.visibility</p:attrName>
                                        </p:attrNameLst>
                                      </p:cBhvr>
                                      <p:to>
                                        <p:strVal val="visible"/>
                                      </p:to>
                                    </p:set>
                                    <p:animEffect transition="in" filter="dissolve">
                                      <p:cBhvr>
                                        <p:cTn id="49" dur="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Filtre</a:t>
            </a:r>
            <a:endParaRPr lang="fr-FR" dirty="0"/>
          </a:p>
        </p:txBody>
      </p:sp>
      <p:sp>
        <p:nvSpPr>
          <p:cNvPr id="3" name="Espace réservé du contenu 2"/>
          <p:cNvSpPr>
            <a:spLocks noGrp="1"/>
          </p:cNvSpPr>
          <p:nvPr>
            <p:ph idx="1"/>
          </p:nvPr>
        </p:nvSpPr>
        <p:spPr/>
        <p:txBody>
          <a:bodyPr/>
          <a:lstStyle/>
          <a:p>
            <a:pPr eaLnBrk="1" hangingPunct="1">
              <a:spcBef>
                <a:spcPts val="500"/>
              </a:spcBef>
              <a:spcAft>
                <a:spcPts val="500"/>
              </a:spcAft>
            </a:pPr>
            <a:r>
              <a:rPr lang="en-GB" altLang="fr-FR" sz="2000" dirty="0"/>
              <a:t>"filter(</a:t>
            </a:r>
            <a:r>
              <a:rPr lang="en-GB" altLang="fr-FR" sz="2000" i="1" dirty="0" err="1"/>
              <a:t>fonction</a:t>
            </a:r>
            <a:r>
              <a:rPr lang="en-GB" altLang="fr-FR" sz="2000" dirty="0"/>
              <a:t>, </a:t>
            </a:r>
            <a:r>
              <a:rPr lang="en-GB" altLang="fr-FR" sz="2000" i="1" dirty="0"/>
              <a:t>sequence</a:t>
            </a:r>
            <a:r>
              <a:rPr lang="en-GB" altLang="fr-FR" sz="2000" dirty="0"/>
              <a:t>)" </a:t>
            </a:r>
            <a:r>
              <a:rPr lang="en-GB" altLang="fr-FR" sz="2000" dirty="0" err="1"/>
              <a:t>renvoit</a:t>
            </a:r>
            <a:r>
              <a:rPr lang="en-GB" altLang="fr-FR" sz="2000" dirty="0"/>
              <a:t> </a:t>
            </a:r>
            <a:r>
              <a:rPr lang="en-GB" altLang="fr-FR" sz="2000" dirty="0" err="1" smtClean="0"/>
              <a:t>une</a:t>
            </a:r>
            <a:r>
              <a:rPr lang="en-GB" altLang="fr-FR" sz="2000" dirty="0" smtClean="0"/>
              <a:t> reference de </a:t>
            </a:r>
            <a:r>
              <a:rPr lang="en-GB" altLang="fr-FR" sz="2000" dirty="0" err="1"/>
              <a:t>liste</a:t>
            </a:r>
            <a:r>
              <a:rPr lang="en-GB" altLang="fr-FR" sz="2000" dirty="0"/>
              <a:t> (du </a:t>
            </a:r>
            <a:r>
              <a:rPr lang="en-GB" altLang="fr-FR" sz="2000" dirty="0" err="1"/>
              <a:t>même</a:t>
            </a:r>
            <a:r>
              <a:rPr lang="en-GB" altLang="fr-FR" sz="2000" dirty="0"/>
              <a:t> type, </a:t>
            </a:r>
            <a:r>
              <a:rPr lang="en-GB" altLang="fr-FR" sz="2000" dirty="0" err="1"/>
              <a:t>si</a:t>
            </a:r>
            <a:r>
              <a:rPr lang="en-GB" altLang="fr-FR" sz="2000" dirty="0"/>
              <a:t> possible) </a:t>
            </a:r>
            <a:r>
              <a:rPr lang="en-GB" altLang="fr-FR" sz="2000" dirty="0" err="1"/>
              <a:t>contenant</a:t>
            </a:r>
            <a:r>
              <a:rPr lang="en-GB" altLang="fr-FR" sz="2000" dirty="0"/>
              <a:t> les </a:t>
            </a:r>
            <a:r>
              <a:rPr lang="en-GB" altLang="fr-FR" sz="2000" dirty="0" err="1"/>
              <a:t>seul</a:t>
            </a:r>
            <a:r>
              <a:rPr lang="en-GB" altLang="fr-FR" sz="2000" dirty="0"/>
              <a:t> </a:t>
            </a:r>
            <a:r>
              <a:rPr lang="en-GB" altLang="fr-FR" sz="2000" dirty="0" err="1"/>
              <a:t>éléments</a:t>
            </a:r>
            <a:r>
              <a:rPr lang="en-GB" altLang="fr-FR" sz="2000" dirty="0"/>
              <a:t> de la </a:t>
            </a:r>
            <a:r>
              <a:rPr lang="en-GB" altLang="fr-FR" sz="2000" dirty="0" err="1"/>
              <a:t>séquence</a:t>
            </a:r>
            <a:r>
              <a:rPr lang="en-GB" altLang="fr-FR" sz="2000" dirty="0"/>
              <a:t> pour </a:t>
            </a:r>
            <a:r>
              <a:rPr lang="en-GB" altLang="fr-FR" sz="2000" dirty="0" err="1"/>
              <a:t>lesquels</a:t>
            </a:r>
            <a:r>
              <a:rPr lang="en-GB" altLang="fr-FR" sz="2000" dirty="0"/>
              <a:t> </a:t>
            </a:r>
            <a:r>
              <a:rPr lang="en-GB" altLang="fr-FR" sz="2000" i="1" dirty="0" err="1">
                <a:latin typeface="Courier New" panose="02070309020205020404" pitchFamily="49" charset="0"/>
              </a:rPr>
              <a:t>fonction</a:t>
            </a:r>
            <a:r>
              <a:rPr lang="en-GB" altLang="fr-FR" sz="2000" dirty="0">
                <a:latin typeface="Courier New" panose="02070309020205020404" pitchFamily="49" charset="0"/>
              </a:rPr>
              <a:t>(</a:t>
            </a:r>
            <a:r>
              <a:rPr lang="en-GB" altLang="fr-FR" sz="2000" i="1" dirty="0">
                <a:latin typeface="Courier New" panose="02070309020205020404" pitchFamily="49" charset="0"/>
              </a:rPr>
              <a:t>element</a:t>
            </a:r>
            <a:r>
              <a:rPr lang="en-GB" altLang="fr-FR" sz="2000" dirty="0">
                <a:latin typeface="Courier New" panose="02070309020205020404" pitchFamily="49" charset="0"/>
              </a:rPr>
              <a:t>) </a:t>
            </a:r>
            <a:r>
              <a:rPr lang="en-GB" altLang="fr-FR" sz="2000" dirty="0" err="1">
                <a:latin typeface="Courier New" panose="02070309020205020404" pitchFamily="49" charset="0"/>
              </a:rPr>
              <a:t>est</a:t>
            </a:r>
            <a:r>
              <a:rPr lang="en-GB" altLang="fr-FR" sz="2000" dirty="0">
                <a:latin typeface="Courier New" panose="02070309020205020404" pitchFamily="49" charset="0"/>
              </a:rPr>
              <a:t> </a:t>
            </a:r>
            <a:r>
              <a:rPr lang="en-GB" altLang="fr-FR" sz="2000" dirty="0" err="1" smtClean="0">
                <a:latin typeface="Courier New" panose="02070309020205020404" pitchFamily="49" charset="0"/>
              </a:rPr>
              <a:t>vraie</a:t>
            </a:r>
            <a:r>
              <a:rPr lang="en-GB" altLang="fr-FR" sz="2000" dirty="0" smtClean="0">
                <a:latin typeface="Courier New" panose="02070309020205020404" pitchFamily="49" charset="0"/>
              </a:rPr>
              <a:t>.</a:t>
            </a:r>
          </a:p>
          <a:p>
            <a:pPr eaLnBrk="1" hangingPunct="1">
              <a:spcBef>
                <a:spcPts val="500"/>
              </a:spcBef>
              <a:spcAft>
                <a:spcPts val="500"/>
              </a:spcAft>
            </a:pPr>
            <a:r>
              <a:rPr lang="en-GB" altLang="fr-FR" sz="2000" dirty="0" smtClean="0">
                <a:latin typeface="Courier New" panose="02070309020205020404" pitchFamily="49" charset="0"/>
              </a:rPr>
              <a:t>Par </a:t>
            </a:r>
            <a:r>
              <a:rPr lang="en-GB" altLang="fr-FR" sz="2000" dirty="0" err="1">
                <a:latin typeface="Courier New" panose="02070309020205020404" pitchFamily="49" charset="0"/>
              </a:rPr>
              <a:t>exemple</a:t>
            </a:r>
            <a:r>
              <a:rPr lang="en-GB" altLang="fr-FR" sz="2000" dirty="0">
                <a:latin typeface="Courier New" panose="02070309020205020404" pitchFamily="49" charset="0"/>
              </a:rPr>
              <a:t>, pour </a:t>
            </a:r>
            <a:r>
              <a:rPr lang="en-GB" altLang="fr-FR" sz="2000" dirty="0" err="1">
                <a:latin typeface="Courier New" panose="02070309020205020404" pitchFamily="49" charset="0"/>
              </a:rPr>
              <a:t>calculer</a:t>
            </a:r>
            <a:r>
              <a:rPr lang="en-GB" altLang="fr-FR" sz="2000" dirty="0">
                <a:latin typeface="Courier New" panose="02070309020205020404" pitchFamily="49" charset="0"/>
              </a:rPr>
              <a:t> </a:t>
            </a:r>
            <a:r>
              <a:rPr lang="en-GB" altLang="fr-FR" sz="2000" dirty="0" err="1">
                <a:latin typeface="Courier New" panose="02070309020205020404" pitchFamily="49" charset="0"/>
              </a:rPr>
              <a:t>quelques</a:t>
            </a:r>
            <a:r>
              <a:rPr lang="en-GB" altLang="fr-FR" sz="2000" dirty="0">
                <a:latin typeface="Courier New" panose="02070309020205020404" pitchFamily="49" charset="0"/>
              </a:rPr>
              <a:t> </a:t>
            </a:r>
            <a:r>
              <a:rPr lang="en-GB" altLang="fr-FR" sz="2000" dirty="0" err="1">
                <a:latin typeface="Courier New" panose="02070309020205020404" pitchFamily="49" charset="0"/>
              </a:rPr>
              <a:t>nombres</a:t>
            </a:r>
            <a:r>
              <a:rPr lang="en-GB" altLang="fr-FR" sz="2000" dirty="0">
                <a:latin typeface="Courier New" panose="02070309020205020404" pitchFamily="49" charset="0"/>
              </a:rPr>
              <a:t> premiers: </a:t>
            </a:r>
          </a:p>
          <a:p>
            <a:pPr lvl="2" eaLnBrk="1" hangingPunct="1">
              <a:spcBef>
                <a:spcPct val="0"/>
              </a:spcBef>
            </a:pPr>
            <a:r>
              <a:rPr lang="en-GB" altLang="fr-FR" dirty="0">
                <a:solidFill>
                  <a:schemeClr val="accent2"/>
                </a:solidFill>
                <a:latin typeface="Courier New" panose="02070309020205020404" pitchFamily="49" charset="0"/>
              </a:rPr>
              <a:t>&gt;&gt;&gt; </a:t>
            </a:r>
            <a:r>
              <a:rPr lang="en-GB" altLang="fr-FR" dirty="0" err="1">
                <a:solidFill>
                  <a:schemeClr val="accent2"/>
                </a:solidFill>
                <a:latin typeface="Courier New" panose="02070309020205020404" pitchFamily="49" charset="0"/>
              </a:rPr>
              <a:t>def</a:t>
            </a:r>
            <a:r>
              <a:rPr lang="en-GB" altLang="fr-FR" dirty="0">
                <a:solidFill>
                  <a:schemeClr val="accent2"/>
                </a:solidFill>
                <a:latin typeface="Courier New" panose="02070309020205020404" pitchFamily="49" charset="0"/>
              </a:rPr>
              <a:t> f(x): returnx%2 != 0 and x%3 != 0</a:t>
            </a:r>
          </a:p>
          <a:p>
            <a:pPr lvl="2" eaLnBrk="1" hangingPunct="1">
              <a:spcBef>
                <a:spcPct val="0"/>
              </a:spcBef>
            </a:pPr>
            <a:r>
              <a:rPr lang="en-GB" altLang="fr-FR" dirty="0">
                <a:solidFill>
                  <a:schemeClr val="accent2"/>
                </a:solidFill>
                <a:latin typeface="Courier New" panose="02070309020205020404" pitchFamily="49" charset="0"/>
              </a:rPr>
              <a:t>...</a:t>
            </a:r>
          </a:p>
          <a:p>
            <a:pPr lvl="2" eaLnBrk="1" hangingPunct="1">
              <a:spcBef>
                <a:spcPct val="0"/>
              </a:spcBef>
            </a:pPr>
            <a:r>
              <a:rPr lang="en-GB" altLang="fr-FR" dirty="0">
                <a:solidFill>
                  <a:schemeClr val="accent2"/>
                </a:solidFill>
                <a:latin typeface="Courier New" panose="02070309020205020404" pitchFamily="49" charset="0"/>
              </a:rPr>
              <a:t>&gt;&gt;&gt; filter(f, range(2, 25))</a:t>
            </a:r>
          </a:p>
          <a:p>
            <a:pPr lvl="2" eaLnBrk="1" hangingPunct="1">
              <a:spcBef>
                <a:spcPct val="0"/>
              </a:spcBef>
            </a:pPr>
            <a:r>
              <a:rPr lang="en-GB" altLang="fr-FR" dirty="0">
                <a:solidFill>
                  <a:schemeClr val="accent2"/>
                </a:solidFill>
                <a:latin typeface="Courier New" panose="02070309020205020404" pitchFamily="49" charset="0"/>
              </a:rPr>
              <a:t>[5, 7, 11, 13, 17, 19, 23]</a:t>
            </a:r>
          </a:p>
        </p:txBody>
      </p:sp>
    </p:spTree>
    <p:extLst>
      <p:ext uri="{BB962C8B-B14F-4D97-AF65-F5344CB8AC3E}">
        <p14:creationId xmlns:p14="http://schemas.microsoft.com/office/powerpoint/2010/main" val="20534599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Map</a:t>
            </a:r>
            <a:endParaRPr lang="fr-FR" dirty="0"/>
          </a:p>
        </p:txBody>
      </p:sp>
      <p:sp>
        <p:nvSpPr>
          <p:cNvPr id="3" name="Espace réservé du contenu 2"/>
          <p:cNvSpPr>
            <a:spLocks noGrp="1"/>
          </p:cNvSpPr>
          <p:nvPr>
            <p:ph idx="1"/>
          </p:nvPr>
        </p:nvSpPr>
        <p:spPr/>
        <p:txBody>
          <a:bodyPr/>
          <a:lstStyle/>
          <a:p>
            <a:r>
              <a:rPr lang="fr-FR" dirty="0" smtClean="0"/>
              <a:t>Permet d’appliquer une fonction à une liste</a:t>
            </a:r>
          </a:p>
          <a:p>
            <a:pPr lvl="1"/>
            <a:r>
              <a:rPr lang="en-US" dirty="0" smtClean="0"/>
              <a:t>l= </a:t>
            </a:r>
            <a:r>
              <a:rPr lang="en-US" dirty="0"/>
              <a:t>["It's over 9000 !", "All your base are belong to us."]</a:t>
            </a:r>
          </a:p>
          <a:p>
            <a:pPr lvl="1"/>
            <a:r>
              <a:rPr lang="en-US" dirty="0"/>
              <a:t>print(map(</a:t>
            </a:r>
            <a:r>
              <a:rPr lang="en-US" dirty="0" err="1"/>
              <a:t>unicode.upper</a:t>
            </a:r>
            <a:r>
              <a:rPr lang="en-US" dirty="0"/>
              <a:t>, </a:t>
            </a:r>
            <a:r>
              <a:rPr lang="en-US" dirty="0" smtClean="0"/>
              <a:t>l))</a:t>
            </a:r>
            <a:endParaRPr lang="fr-FR" dirty="0" smtClean="0"/>
          </a:p>
          <a:p>
            <a:endParaRPr lang="fr-FR" dirty="0"/>
          </a:p>
        </p:txBody>
      </p:sp>
    </p:spTree>
    <p:extLst>
      <p:ext uri="{BB962C8B-B14F-4D97-AF65-F5344CB8AC3E}">
        <p14:creationId xmlns:p14="http://schemas.microsoft.com/office/powerpoint/2010/main" val="29208874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listes en intention</a:t>
            </a:r>
            <a:endParaRPr lang="fr-FR" dirty="0"/>
          </a:p>
        </p:txBody>
      </p:sp>
      <p:sp>
        <p:nvSpPr>
          <p:cNvPr id="3" name="Espace réservé du contenu 2"/>
          <p:cNvSpPr>
            <a:spLocks noGrp="1"/>
          </p:cNvSpPr>
          <p:nvPr>
            <p:ph idx="1"/>
          </p:nvPr>
        </p:nvSpPr>
        <p:spPr/>
        <p:txBody>
          <a:bodyPr/>
          <a:lstStyle/>
          <a:p>
            <a:r>
              <a:rPr lang="fr-FR" dirty="0" smtClean="0"/>
              <a:t>Une boucle classique </a:t>
            </a:r>
          </a:p>
          <a:p>
            <a:pPr lvl="2"/>
            <a:endParaRPr lang="fr-FR" dirty="0" smtClean="0"/>
          </a:p>
          <a:p>
            <a:pPr lvl="2"/>
            <a:endParaRPr lang="fr-FR" dirty="0"/>
          </a:p>
          <a:p>
            <a:pPr lvl="2"/>
            <a:endParaRPr lang="fr-FR" dirty="0" smtClean="0"/>
          </a:p>
          <a:p>
            <a:r>
              <a:rPr lang="fr-FR" dirty="0" smtClean="0"/>
              <a:t>Peut se réécrire en liste en intention</a:t>
            </a:r>
          </a:p>
          <a:p>
            <a:endParaRPr lang="fr-FR" dirty="0"/>
          </a:p>
          <a:p>
            <a:endParaRPr lang="fr-FR" dirty="0" smtClean="0"/>
          </a:p>
          <a:p>
            <a:pPr lvl="1"/>
            <a:r>
              <a:rPr lang="fr-FR" dirty="0" smtClean="0"/>
              <a:t>Combinable avec </a:t>
            </a:r>
            <a:r>
              <a:rPr lang="fr-FR" dirty="0" err="1" smtClean="0"/>
              <a:t>filter</a:t>
            </a:r>
            <a:endParaRPr lang="fr-FR" dirty="0" smtClean="0"/>
          </a:p>
          <a:p>
            <a:r>
              <a:rPr lang="fr-FR" dirty="0" smtClean="0"/>
              <a:t>Permet d’effectuer une opération directement sur une liste</a:t>
            </a:r>
          </a:p>
          <a:p>
            <a:pPr lvl="1"/>
            <a:r>
              <a:rPr lang="fr-FR" dirty="0" smtClean="0"/>
              <a:t>Utilisation d’un </a:t>
            </a:r>
            <a:r>
              <a:rPr lang="fr-FR" dirty="0" err="1" smtClean="0"/>
              <a:t>map</a:t>
            </a:r>
            <a:endParaRPr lang="fr-FR" dirty="0" smtClean="0"/>
          </a:p>
        </p:txBody>
      </p:sp>
      <p:pic>
        <p:nvPicPr>
          <p:cNvPr id="4" name="Image 3"/>
          <p:cNvPicPr>
            <a:picLocks noChangeAspect="1"/>
          </p:cNvPicPr>
          <p:nvPr/>
        </p:nvPicPr>
        <p:blipFill>
          <a:blip r:embed="rId2"/>
          <a:stretch>
            <a:fillRect/>
          </a:stretch>
        </p:blipFill>
        <p:spPr>
          <a:xfrm>
            <a:off x="3059832" y="2060848"/>
            <a:ext cx="2256530" cy="895722"/>
          </a:xfrm>
          <a:prstGeom prst="rect">
            <a:avLst/>
          </a:prstGeom>
        </p:spPr>
      </p:pic>
      <p:pic>
        <p:nvPicPr>
          <p:cNvPr id="5" name="Image 4"/>
          <p:cNvPicPr>
            <a:picLocks noChangeAspect="1"/>
          </p:cNvPicPr>
          <p:nvPr/>
        </p:nvPicPr>
        <p:blipFill>
          <a:blip r:embed="rId3"/>
          <a:stretch>
            <a:fillRect/>
          </a:stretch>
        </p:blipFill>
        <p:spPr>
          <a:xfrm>
            <a:off x="2641100" y="3604642"/>
            <a:ext cx="3842873" cy="989831"/>
          </a:xfrm>
          <a:prstGeom prst="rect">
            <a:avLst/>
          </a:prstGeom>
        </p:spPr>
      </p:pic>
    </p:spTree>
    <p:extLst>
      <p:ext uri="{BB962C8B-B14F-4D97-AF65-F5344CB8AC3E}">
        <p14:creationId xmlns:p14="http://schemas.microsoft.com/office/powerpoint/2010/main" val="35570641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Liste en intention et filtre</a:t>
            </a:r>
            <a:endParaRPr lang="fr-FR" dirty="0"/>
          </a:p>
        </p:txBody>
      </p:sp>
      <p:sp>
        <p:nvSpPr>
          <p:cNvPr id="3" name="Espace réservé du contenu 2"/>
          <p:cNvSpPr>
            <a:spLocks noGrp="1"/>
          </p:cNvSpPr>
          <p:nvPr>
            <p:ph idx="1"/>
          </p:nvPr>
        </p:nvSpPr>
        <p:spPr/>
        <p:txBody>
          <a:bodyPr/>
          <a:lstStyle/>
          <a:p>
            <a:r>
              <a:rPr lang="en-US" dirty="0" smtClean="0"/>
              <a:t>[function(item</a:t>
            </a:r>
            <a:r>
              <a:rPr lang="en-US" dirty="0"/>
              <a:t>) for item in list if condition(item</a:t>
            </a:r>
            <a:r>
              <a:rPr lang="en-US" dirty="0" smtClean="0"/>
              <a:t>)]</a:t>
            </a:r>
          </a:p>
          <a:p>
            <a:r>
              <a:rPr lang="en-US" dirty="0" err="1" smtClean="0"/>
              <a:t>Remplace</a:t>
            </a:r>
            <a:r>
              <a:rPr lang="en-US" dirty="0" smtClean="0"/>
              <a:t> un </a:t>
            </a:r>
            <a:r>
              <a:rPr lang="en-US" dirty="0" err="1" smtClean="0"/>
              <a:t>filtre</a:t>
            </a:r>
            <a:r>
              <a:rPr lang="en-US" dirty="0" smtClean="0"/>
              <a:t> et un map</a:t>
            </a:r>
          </a:p>
          <a:p>
            <a:pPr lvl="1"/>
            <a:r>
              <a:rPr lang="en-US" dirty="0"/>
              <a:t>[x for x in a if x &gt; 5]</a:t>
            </a:r>
            <a:endParaRPr lang="fr-FR" dirty="0"/>
          </a:p>
        </p:txBody>
      </p:sp>
    </p:spTree>
    <p:extLst>
      <p:ext uri="{BB962C8B-B14F-4D97-AF65-F5344CB8AC3E}">
        <p14:creationId xmlns:p14="http://schemas.microsoft.com/office/powerpoint/2010/main" val="4232857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5"/>
          <p:cNvSpPr txBox="1">
            <a:spLocks noChangeArrowheads="1"/>
          </p:cNvSpPr>
          <p:nvPr/>
        </p:nvSpPr>
        <p:spPr bwMode="auto">
          <a:xfrm>
            <a:off x="3584575" y="2633663"/>
            <a:ext cx="366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pPr algn="l"/>
            <a:r>
              <a:rPr lang="en-US" altLang="fr-FR"/>
              <a:t>a</a:t>
            </a:r>
          </a:p>
        </p:txBody>
      </p:sp>
      <p:sp>
        <p:nvSpPr>
          <p:cNvPr id="13315" name="Line 6"/>
          <p:cNvSpPr>
            <a:spLocks noChangeShapeType="1"/>
          </p:cNvSpPr>
          <p:nvPr/>
        </p:nvSpPr>
        <p:spPr bwMode="auto">
          <a:xfrm>
            <a:off x="3924300" y="2889698"/>
            <a:ext cx="1066799" cy="1180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3316" name="Rectangle 7"/>
          <p:cNvSpPr>
            <a:spLocks noChangeArrowheads="1"/>
          </p:cNvSpPr>
          <p:nvPr/>
        </p:nvSpPr>
        <p:spPr bwMode="auto">
          <a:xfrm>
            <a:off x="5029200" y="2549480"/>
            <a:ext cx="533400" cy="762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r>
              <a:rPr lang="en-US" altLang="fr-FR"/>
              <a:t>1</a:t>
            </a:r>
          </a:p>
        </p:txBody>
      </p:sp>
      <p:sp>
        <p:nvSpPr>
          <p:cNvPr id="13317" name="Text Box 10"/>
          <p:cNvSpPr txBox="1">
            <a:spLocks noChangeArrowheads="1"/>
          </p:cNvSpPr>
          <p:nvPr/>
        </p:nvSpPr>
        <p:spPr bwMode="auto">
          <a:xfrm>
            <a:off x="3581400" y="3581400"/>
            <a:ext cx="374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pPr algn="l"/>
            <a:r>
              <a:rPr lang="en-US" altLang="fr-FR"/>
              <a:t>b</a:t>
            </a:r>
          </a:p>
        </p:txBody>
      </p:sp>
      <p:sp>
        <p:nvSpPr>
          <p:cNvPr id="13318" name="Line 11"/>
          <p:cNvSpPr>
            <a:spLocks noChangeShapeType="1"/>
          </p:cNvSpPr>
          <p:nvPr/>
        </p:nvSpPr>
        <p:spPr bwMode="auto">
          <a:xfrm>
            <a:off x="3962401" y="3810000"/>
            <a:ext cx="990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3319" name="Text Box 13"/>
          <p:cNvSpPr txBox="1">
            <a:spLocks noChangeArrowheads="1"/>
          </p:cNvSpPr>
          <p:nvPr/>
        </p:nvSpPr>
        <p:spPr bwMode="auto">
          <a:xfrm>
            <a:off x="3584575" y="4473575"/>
            <a:ext cx="366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pPr algn="l"/>
            <a:r>
              <a:rPr lang="en-US" altLang="fr-FR"/>
              <a:t>a</a:t>
            </a:r>
          </a:p>
        </p:txBody>
      </p:sp>
      <p:sp>
        <p:nvSpPr>
          <p:cNvPr id="13320" name="Line 14"/>
          <p:cNvSpPr>
            <a:spLocks noChangeShapeType="1"/>
          </p:cNvSpPr>
          <p:nvPr/>
        </p:nvSpPr>
        <p:spPr bwMode="auto">
          <a:xfrm>
            <a:off x="3967163" y="4724400"/>
            <a:ext cx="98583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3321" name="Rectangle 15"/>
          <p:cNvSpPr>
            <a:spLocks noChangeArrowheads="1"/>
          </p:cNvSpPr>
          <p:nvPr/>
        </p:nvSpPr>
        <p:spPr bwMode="auto">
          <a:xfrm>
            <a:off x="5033963" y="5257800"/>
            <a:ext cx="533400" cy="762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r>
              <a:rPr lang="en-US" altLang="fr-FR"/>
              <a:t>1</a:t>
            </a:r>
          </a:p>
        </p:txBody>
      </p:sp>
      <p:sp>
        <p:nvSpPr>
          <p:cNvPr id="13322" name="Text Box 18"/>
          <p:cNvSpPr txBox="1">
            <a:spLocks noChangeArrowheads="1"/>
          </p:cNvSpPr>
          <p:nvPr/>
        </p:nvSpPr>
        <p:spPr bwMode="auto">
          <a:xfrm>
            <a:off x="3581400" y="5410200"/>
            <a:ext cx="374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pPr algn="l"/>
            <a:r>
              <a:rPr lang="en-US" altLang="fr-FR"/>
              <a:t>b</a:t>
            </a:r>
          </a:p>
        </p:txBody>
      </p:sp>
      <p:sp>
        <p:nvSpPr>
          <p:cNvPr id="13323" name="Line 19"/>
          <p:cNvSpPr>
            <a:spLocks noChangeShapeType="1"/>
          </p:cNvSpPr>
          <p:nvPr/>
        </p:nvSpPr>
        <p:spPr bwMode="auto">
          <a:xfrm>
            <a:off x="3962400" y="5638800"/>
            <a:ext cx="990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3324" name="Text Box 22"/>
          <p:cNvSpPr txBox="1">
            <a:spLocks noChangeArrowheads="1"/>
          </p:cNvSpPr>
          <p:nvPr/>
        </p:nvSpPr>
        <p:spPr bwMode="auto">
          <a:xfrm>
            <a:off x="990600" y="1676400"/>
            <a:ext cx="1025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pPr algn="l"/>
            <a:r>
              <a:rPr lang="en-US" altLang="fr-FR"/>
              <a:t>a = 1</a:t>
            </a:r>
          </a:p>
        </p:txBody>
      </p:sp>
      <p:sp>
        <p:nvSpPr>
          <p:cNvPr id="13325" name="Text Box 23"/>
          <p:cNvSpPr txBox="1">
            <a:spLocks noChangeArrowheads="1"/>
          </p:cNvSpPr>
          <p:nvPr/>
        </p:nvSpPr>
        <p:spPr bwMode="auto">
          <a:xfrm>
            <a:off x="990600" y="4876800"/>
            <a:ext cx="1457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pPr algn="l"/>
            <a:r>
              <a:rPr lang="en-US" altLang="fr-FR"/>
              <a:t>a = a+1</a:t>
            </a:r>
          </a:p>
        </p:txBody>
      </p:sp>
      <p:sp>
        <p:nvSpPr>
          <p:cNvPr id="13326" name="Text Box 24"/>
          <p:cNvSpPr txBox="1">
            <a:spLocks noChangeArrowheads="1"/>
          </p:cNvSpPr>
          <p:nvPr/>
        </p:nvSpPr>
        <p:spPr bwMode="auto">
          <a:xfrm>
            <a:off x="990600" y="3124200"/>
            <a:ext cx="1022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pPr algn="l"/>
            <a:r>
              <a:rPr lang="en-US" altLang="fr-FR"/>
              <a:t>b = a</a:t>
            </a:r>
          </a:p>
        </p:txBody>
      </p:sp>
      <p:grpSp>
        <p:nvGrpSpPr>
          <p:cNvPr id="13327" name="Group 30"/>
          <p:cNvGrpSpPr>
            <a:grpSpLocks/>
          </p:cNvGrpSpPr>
          <p:nvPr/>
        </p:nvGrpSpPr>
        <p:grpSpPr bwMode="auto">
          <a:xfrm>
            <a:off x="3581400" y="1524000"/>
            <a:ext cx="1982788" cy="762000"/>
            <a:chOff x="2640" y="768"/>
            <a:chExt cx="1249" cy="480"/>
          </a:xfrm>
        </p:grpSpPr>
        <p:sp>
          <p:nvSpPr>
            <p:cNvPr id="13333" name="Text Box 25"/>
            <p:cNvSpPr txBox="1">
              <a:spLocks noChangeArrowheads="1"/>
            </p:cNvSpPr>
            <p:nvPr/>
          </p:nvSpPr>
          <p:spPr bwMode="auto">
            <a:xfrm>
              <a:off x="2640" y="816"/>
              <a:ext cx="2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pPr algn="l"/>
              <a:r>
                <a:rPr lang="en-US" altLang="fr-FR"/>
                <a:t>a</a:t>
              </a:r>
            </a:p>
          </p:txBody>
        </p:sp>
        <p:sp>
          <p:nvSpPr>
            <p:cNvPr id="13334" name="Line 26"/>
            <p:cNvSpPr>
              <a:spLocks noChangeShapeType="1"/>
            </p:cNvSpPr>
            <p:nvPr/>
          </p:nvSpPr>
          <p:spPr bwMode="auto">
            <a:xfrm>
              <a:off x="2880" y="1008"/>
              <a:ext cx="6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3335" name="Rectangle 27"/>
            <p:cNvSpPr>
              <a:spLocks noChangeArrowheads="1"/>
            </p:cNvSpPr>
            <p:nvPr/>
          </p:nvSpPr>
          <p:spPr bwMode="auto">
            <a:xfrm>
              <a:off x="3553" y="768"/>
              <a:ext cx="336"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r>
                <a:rPr lang="en-US" altLang="fr-FR"/>
                <a:t>1</a:t>
              </a:r>
            </a:p>
          </p:txBody>
        </p:sp>
      </p:grpSp>
      <p:sp>
        <p:nvSpPr>
          <p:cNvPr id="13328" name="Rectangle 32"/>
          <p:cNvSpPr>
            <a:spLocks noChangeArrowheads="1"/>
          </p:cNvSpPr>
          <p:nvPr/>
        </p:nvSpPr>
        <p:spPr bwMode="auto">
          <a:xfrm>
            <a:off x="5029200" y="4343400"/>
            <a:ext cx="533400" cy="762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r>
              <a:rPr lang="en-US" altLang="fr-FR"/>
              <a:t>2</a:t>
            </a:r>
          </a:p>
        </p:txBody>
      </p:sp>
      <p:sp>
        <p:nvSpPr>
          <p:cNvPr id="13329" name="Rectangle 33"/>
          <p:cNvSpPr>
            <a:spLocks noGrp="1" noChangeArrowheads="1"/>
          </p:cNvSpPr>
          <p:nvPr>
            <p:ph type="title"/>
          </p:nvPr>
        </p:nvSpPr>
        <p:spPr/>
        <p:txBody>
          <a:bodyPr/>
          <a:lstStyle/>
          <a:p>
            <a:pPr eaLnBrk="1" hangingPunct="1"/>
            <a:r>
              <a:rPr lang="en-US" altLang="fr-FR" dirty="0" smtClean="0"/>
              <a:t>Les types </a:t>
            </a:r>
            <a:r>
              <a:rPr lang="en-US" altLang="fr-FR" dirty="0" err="1" smtClean="0"/>
              <a:t>valeurs</a:t>
            </a:r>
            <a:endParaRPr lang="en-US" altLang="fr-FR" dirty="0" smtClean="0"/>
          </a:p>
        </p:txBody>
      </p:sp>
      <p:sp>
        <p:nvSpPr>
          <p:cNvPr id="24" name="Rectangle 7"/>
          <p:cNvSpPr>
            <a:spLocks noChangeArrowheads="1"/>
          </p:cNvSpPr>
          <p:nvPr/>
        </p:nvSpPr>
        <p:spPr bwMode="auto">
          <a:xfrm>
            <a:off x="5029200" y="3364605"/>
            <a:ext cx="533400" cy="762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r>
              <a:rPr lang="en-US" altLang="fr-FR"/>
              <a:t>1</a:t>
            </a:r>
          </a:p>
        </p:txBody>
      </p:sp>
    </p:spTree>
    <p:extLst>
      <p:ext uri="{BB962C8B-B14F-4D97-AF65-F5344CB8AC3E}">
        <p14:creationId xmlns:p14="http://schemas.microsoft.com/office/powerpoint/2010/main" val="42023476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27"/>
          <p:cNvGrpSpPr>
            <a:grpSpLocks/>
          </p:cNvGrpSpPr>
          <p:nvPr/>
        </p:nvGrpSpPr>
        <p:grpSpPr bwMode="auto">
          <a:xfrm>
            <a:off x="4191000" y="2971800"/>
            <a:ext cx="3052763" cy="1371600"/>
            <a:chOff x="861" y="624"/>
            <a:chExt cx="1923" cy="864"/>
          </a:xfrm>
        </p:grpSpPr>
        <p:sp>
          <p:nvSpPr>
            <p:cNvPr id="12310" name="Text Box 5"/>
            <p:cNvSpPr txBox="1">
              <a:spLocks noChangeArrowheads="1"/>
            </p:cNvSpPr>
            <p:nvPr/>
          </p:nvSpPr>
          <p:spPr bwMode="auto">
            <a:xfrm>
              <a:off x="863" y="624"/>
              <a:ext cx="2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pPr algn="l"/>
              <a:r>
                <a:rPr lang="en-US" altLang="fr-FR"/>
                <a:t>a</a:t>
              </a:r>
            </a:p>
          </p:txBody>
        </p:sp>
        <p:sp>
          <p:nvSpPr>
            <p:cNvPr id="12311" name="Line 6"/>
            <p:cNvSpPr>
              <a:spLocks noChangeShapeType="1"/>
            </p:cNvSpPr>
            <p:nvPr/>
          </p:nvSpPr>
          <p:spPr bwMode="auto">
            <a:xfrm>
              <a:off x="1104" y="768"/>
              <a:ext cx="624" cy="24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12" name="Rectangle 7"/>
            <p:cNvSpPr>
              <a:spLocks noChangeArrowheads="1"/>
            </p:cNvSpPr>
            <p:nvPr/>
          </p:nvSpPr>
          <p:spPr bwMode="auto">
            <a:xfrm>
              <a:off x="1776" y="816"/>
              <a:ext cx="336"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r>
                <a:rPr lang="en-US" altLang="fr-FR"/>
                <a:t>1</a:t>
              </a:r>
            </a:p>
          </p:txBody>
        </p:sp>
        <p:sp>
          <p:nvSpPr>
            <p:cNvPr id="12313" name="Rectangle 8"/>
            <p:cNvSpPr>
              <a:spLocks noChangeArrowheads="1"/>
            </p:cNvSpPr>
            <p:nvPr/>
          </p:nvSpPr>
          <p:spPr bwMode="auto">
            <a:xfrm>
              <a:off x="2112" y="816"/>
              <a:ext cx="336"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r>
                <a:rPr lang="en-US" altLang="fr-FR"/>
                <a:t>2</a:t>
              </a:r>
            </a:p>
          </p:txBody>
        </p:sp>
        <p:sp>
          <p:nvSpPr>
            <p:cNvPr id="12314" name="Rectangle 9"/>
            <p:cNvSpPr>
              <a:spLocks noChangeArrowheads="1"/>
            </p:cNvSpPr>
            <p:nvPr/>
          </p:nvSpPr>
          <p:spPr bwMode="auto">
            <a:xfrm>
              <a:off x="2448" y="816"/>
              <a:ext cx="336"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r>
                <a:rPr lang="en-US" altLang="fr-FR"/>
                <a:t>3</a:t>
              </a:r>
            </a:p>
          </p:txBody>
        </p:sp>
        <p:sp>
          <p:nvSpPr>
            <p:cNvPr id="12315" name="Text Box 12"/>
            <p:cNvSpPr txBox="1">
              <a:spLocks noChangeArrowheads="1"/>
            </p:cNvSpPr>
            <p:nvPr/>
          </p:nvSpPr>
          <p:spPr bwMode="auto">
            <a:xfrm>
              <a:off x="861" y="1200"/>
              <a:ext cx="2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pPr algn="l"/>
              <a:r>
                <a:rPr lang="en-US" altLang="fr-FR"/>
                <a:t>b</a:t>
              </a:r>
            </a:p>
          </p:txBody>
        </p:sp>
        <p:sp>
          <p:nvSpPr>
            <p:cNvPr id="12316" name="Line 13"/>
            <p:cNvSpPr>
              <a:spLocks noChangeShapeType="1"/>
            </p:cNvSpPr>
            <p:nvPr/>
          </p:nvSpPr>
          <p:spPr bwMode="auto">
            <a:xfrm flipV="1">
              <a:off x="1104" y="1104"/>
              <a:ext cx="624" cy="24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sp>
        <p:nvSpPr>
          <p:cNvPr id="12291" name="Text Box 15"/>
          <p:cNvSpPr txBox="1">
            <a:spLocks noChangeArrowheads="1"/>
          </p:cNvSpPr>
          <p:nvPr/>
        </p:nvSpPr>
        <p:spPr bwMode="auto">
          <a:xfrm>
            <a:off x="4194175" y="4724400"/>
            <a:ext cx="366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pPr algn="l"/>
            <a:r>
              <a:rPr lang="en-US" altLang="fr-FR"/>
              <a:t>a</a:t>
            </a:r>
          </a:p>
        </p:txBody>
      </p:sp>
      <p:sp>
        <p:nvSpPr>
          <p:cNvPr id="12292" name="Line 16"/>
          <p:cNvSpPr>
            <a:spLocks noChangeShapeType="1"/>
          </p:cNvSpPr>
          <p:nvPr/>
        </p:nvSpPr>
        <p:spPr bwMode="auto">
          <a:xfrm>
            <a:off x="4576763" y="4953000"/>
            <a:ext cx="990600" cy="38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293" name="Rectangle 17"/>
          <p:cNvSpPr>
            <a:spLocks noChangeArrowheads="1"/>
          </p:cNvSpPr>
          <p:nvPr/>
        </p:nvSpPr>
        <p:spPr bwMode="auto">
          <a:xfrm>
            <a:off x="5643563" y="5029200"/>
            <a:ext cx="533400" cy="762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r>
              <a:rPr lang="en-US" altLang="fr-FR"/>
              <a:t>1</a:t>
            </a:r>
          </a:p>
        </p:txBody>
      </p:sp>
      <p:sp>
        <p:nvSpPr>
          <p:cNvPr id="12294" name="Rectangle 18"/>
          <p:cNvSpPr>
            <a:spLocks noChangeArrowheads="1"/>
          </p:cNvSpPr>
          <p:nvPr/>
        </p:nvSpPr>
        <p:spPr bwMode="auto">
          <a:xfrm>
            <a:off x="6176963" y="5029200"/>
            <a:ext cx="533400" cy="762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r>
              <a:rPr lang="en-US" altLang="fr-FR"/>
              <a:t>2</a:t>
            </a:r>
          </a:p>
        </p:txBody>
      </p:sp>
      <p:sp>
        <p:nvSpPr>
          <p:cNvPr id="12295" name="Rectangle 19"/>
          <p:cNvSpPr>
            <a:spLocks noChangeArrowheads="1"/>
          </p:cNvSpPr>
          <p:nvPr/>
        </p:nvSpPr>
        <p:spPr bwMode="auto">
          <a:xfrm>
            <a:off x="6710363" y="5029200"/>
            <a:ext cx="533400" cy="762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r>
              <a:rPr lang="en-US" altLang="fr-FR"/>
              <a:t>3</a:t>
            </a:r>
          </a:p>
        </p:txBody>
      </p:sp>
      <p:sp>
        <p:nvSpPr>
          <p:cNvPr id="12296" name="Text Box 20"/>
          <p:cNvSpPr txBox="1">
            <a:spLocks noChangeArrowheads="1"/>
          </p:cNvSpPr>
          <p:nvPr/>
        </p:nvSpPr>
        <p:spPr bwMode="auto">
          <a:xfrm>
            <a:off x="4191000" y="5638800"/>
            <a:ext cx="374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pPr algn="l"/>
            <a:r>
              <a:rPr lang="en-US" altLang="fr-FR"/>
              <a:t>b</a:t>
            </a:r>
          </a:p>
        </p:txBody>
      </p:sp>
      <p:sp>
        <p:nvSpPr>
          <p:cNvPr id="12297" name="Line 21"/>
          <p:cNvSpPr>
            <a:spLocks noChangeShapeType="1"/>
          </p:cNvSpPr>
          <p:nvPr/>
        </p:nvSpPr>
        <p:spPr bwMode="auto">
          <a:xfrm flipV="1">
            <a:off x="4576763" y="5486400"/>
            <a:ext cx="990600" cy="38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298" name="Rectangle 22"/>
          <p:cNvSpPr>
            <a:spLocks noChangeArrowheads="1"/>
          </p:cNvSpPr>
          <p:nvPr/>
        </p:nvSpPr>
        <p:spPr bwMode="auto">
          <a:xfrm>
            <a:off x="7248525" y="5029200"/>
            <a:ext cx="533400" cy="762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endParaRPr lang="fr-FR" altLang="fr-FR"/>
          </a:p>
        </p:txBody>
      </p:sp>
      <p:sp>
        <p:nvSpPr>
          <p:cNvPr id="12299" name="Text Box 23"/>
          <p:cNvSpPr txBox="1">
            <a:spLocks noChangeArrowheads="1"/>
          </p:cNvSpPr>
          <p:nvPr/>
        </p:nvSpPr>
        <p:spPr bwMode="auto">
          <a:xfrm>
            <a:off x="7315200" y="5181600"/>
            <a:ext cx="377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pPr algn="l"/>
            <a:r>
              <a:rPr lang="en-US" altLang="fr-FR"/>
              <a:t>4</a:t>
            </a:r>
          </a:p>
        </p:txBody>
      </p:sp>
      <p:sp>
        <p:nvSpPr>
          <p:cNvPr id="12300" name="Text Box 24"/>
          <p:cNvSpPr txBox="1">
            <a:spLocks noChangeArrowheads="1"/>
          </p:cNvSpPr>
          <p:nvPr/>
        </p:nvSpPr>
        <p:spPr bwMode="auto">
          <a:xfrm>
            <a:off x="1600200" y="1981200"/>
            <a:ext cx="2127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pPr algn="l"/>
            <a:r>
              <a:rPr lang="en-US" altLang="fr-FR"/>
              <a:t>a = [1, 2, 3]</a:t>
            </a:r>
          </a:p>
        </p:txBody>
      </p:sp>
      <p:sp>
        <p:nvSpPr>
          <p:cNvPr id="12301" name="Text Box 26"/>
          <p:cNvSpPr txBox="1">
            <a:spLocks noChangeArrowheads="1"/>
          </p:cNvSpPr>
          <p:nvPr/>
        </p:nvSpPr>
        <p:spPr bwMode="auto">
          <a:xfrm>
            <a:off x="1600200" y="5181600"/>
            <a:ext cx="2076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pPr algn="l"/>
            <a:r>
              <a:rPr lang="en-US" altLang="fr-FR"/>
              <a:t>a.append(4)</a:t>
            </a:r>
          </a:p>
        </p:txBody>
      </p:sp>
      <p:sp>
        <p:nvSpPr>
          <p:cNvPr id="12302" name="Text Box 28"/>
          <p:cNvSpPr txBox="1">
            <a:spLocks noChangeArrowheads="1"/>
          </p:cNvSpPr>
          <p:nvPr/>
        </p:nvSpPr>
        <p:spPr bwMode="auto">
          <a:xfrm>
            <a:off x="1600200" y="3429000"/>
            <a:ext cx="1022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pPr algn="l"/>
            <a:r>
              <a:rPr lang="en-US" altLang="fr-FR"/>
              <a:t>b = a</a:t>
            </a:r>
          </a:p>
        </p:txBody>
      </p:sp>
      <p:grpSp>
        <p:nvGrpSpPr>
          <p:cNvPr id="12303" name="Group 38"/>
          <p:cNvGrpSpPr>
            <a:grpSpLocks/>
          </p:cNvGrpSpPr>
          <p:nvPr/>
        </p:nvGrpSpPr>
        <p:grpSpPr bwMode="auto">
          <a:xfrm>
            <a:off x="4191000" y="1828800"/>
            <a:ext cx="3049588" cy="762000"/>
            <a:chOff x="2640" y="768"/>
            <a:chExt cx="1921" cy="480"/>
          </a:xfrm>
        </p:grpSpPr>
        <p:sp>
          <p:nvSpPr>
            <p:cNvPr id="12305" name="Text Box 30"/>
            <p:cNvSpPr txBox="1">
              <a:spLocks noChangeArrowheads="1"/>
            </p:cNvSpPr>
            <p:nvPr/>
          </p:nvSpPr>
          <p:spPr bwMode="auto">
            <a:xfrm>
              <a:off x="2640" y="816"/>
              <a:ext cx="23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pPr algn="l"/>
              <a:r>
                <a:rPr lang="en-US" altLang="fr-FR"/>
                <a:t>a</a:t>
              </a:r>
            </a:p>
          </p:txBody>
        </p:sp>
        <p:sp>
          <p:nvSpPr>
            <p:cNvPr id="12306" name="Line 31"/>
            <p:cNvSpPr>
              <a:spLocks noChangeShapeType="1"/>
            </p:cNvSpPr>
            <p:nvPr/>
          </p:nvSpPr>
          <p:spPr bwMode="auto">
            <a:xfrm>
              <a:off x="2880" y="1008"/>
              <a:ext cx="6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307" name="Rectangle 32"/>
            <p:cNvSpPr>
              <a:spLocks noChangeArrowheads="1"/>
            </p:cNvSpPr>
            <p:nvPr/>
          </p:nvSpPr>
          <p:spPr bwMode="auto">
            <a:xfrm>
              <a:off x="3553" y="768"/>
              <a:ext cx="336"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r>
                <a:rPr lang="en-US" altLang="fr-FR"/>
                <a:t>1</a:t>
              </a:r>
            </a:p>
          </p:txBody>
        </p:sp>
        <p:sp>
          <p:nvSpPr>
            <p:cNvPr id="12308" name="Rectangle 33"/>
            <p:cNvSpPr>
              <a:spLocks noChangeArrowheads="1"/>
            </p:cNvSpPr>
            <p:nvPr/>
          </p:nvSpPr>
          <p:spPr bwMode="auto">
            <a:xfrm>
              <a:off x="3889" y="768"/>
              <a:ext cx="336"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r>
                <a:rPr lang="en-US" altLang="fr-FR"/>
                <a:t>2</a:t>
              </a:r>
            </a:p>
          </p:txBody>
        </p:sp>
        <p:sp>
          <p:nvSpPr>
            <p:cNvPr id="12309" name="Rectangle 34"/>
            <p:cNvSpPr>
              <a:spLocks noChangeArrowheads="1"/>
            </p:cNvSpPr>
            <p:nvPr/>
          </p:nvSpPr>
          <p:spPr bwMode="auto">
            <a:xfrm>
              <a:off x="4225" y="768"/>
              <a:ext cx="336"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Verdana" panose="020B0604030504040204" pitchFamily="34" charset="0"/>
                </a:defRPr>
              </a:lvl1pPr>
              <a:lvl2pPr marL="742950" indent="-285750" algn="ctr">
                <a:defRPr sz="2400">
                  <a:solidFill>
                    <a:schemeClr val="tx1"/>
                  </a:solidFill>
                  <a:latin typeface="Verdana" panose="020B0604030504040204" pitchFamily="34" charset="0"/>
                </a:defRPr>
              </a:lvl2pPr>
              <a:lvl3pPr marL="1143000" indent="-228600" algn="ctr">
                <a:defRPr sz="2400">
                  <a:solidFill>
                    <a:schemeClr val="tx1"/>
                  </a:solidFill>
                  <a:latin typeface="Verdana" panose="020B0604030504040204" pitchFamily="34" charset="0"/>
                </a:defRPr>
              </a:lvl3pPr>
              <a:lvl4pPr marL="1600200" indent="-228600" algn="ctr">
                <a:defRPr sz="2400">
                  <a:solidFill>
                    <a:schemeClr val="tx1"/>
                  </a:solidFill>
                  <a:latin typeface="Verdana" panose="020B0604030504040204" pitchFamily="34" charset="0"/>
                </a:defRPr>
              </a:lvl4pPr>
              <a:lvl5pPr marL="2057400" indent="-228600" algn="ctr">
                <a:defRPr sz="2400">
                  <a:solidFill>
                    <a:schemeClr val="tx1"/>
                  </a:solidFill>
                  <a:latin typeface="Verdana" panose="020B0604030504040204" pitchFamily="34" charset="0"/>
                </a:defRPr>
              </a:lvl5pPr>
              <a:lvl6pPr marL="2514600" indent="-228600" algn="ctr" eaLnBrk="0" fontAlgn="base" hangingPunct="0">
                <a:spcBef>
                  <a:spcPct val="0"/>
                </a:spcBef>
                <a:spcAft>
                  <a:spcPct val="0"/>
                </a:spcAft>
                <a:defRPr sz="2400">
                  <a:solidFill>
                    <a:schemeClr val="tx1"/>
                  </a:solidFill>
                  <a:latin typeface="Verdana" panose="020B0604030504040204" pitchFamily="34" charset="0"/>
                </a:defRPr>
              </a:lvl6pPr>
              <a:lvl7pPr marL="2971800" indent="-228600" algn="ctr" eaLnBrk="0" fontAlgn="base" hangingPunct="0">
                <a:spcBef>
                  <a:spcPct val="0"/>
                </a:spcBef>
                <a:spcAft>
                  <a:spcPct val="0"/>
                </a:spcAft>
                <a:defRPr sz="2400">
                  <a:solidFill>
                    <a:schemeClr val="tx1"/>
                  </a:solidFill>
                  <a:latin typeface="Verdana" panose="020B0604030504040204" pitchFamily="34" charset="0"/>
                </a:defRPr>
              </a:lvl7pPr>
              <a:lvl8pPr marL="3429000" indent="-228600" algn="ctr" eaLnBrk="0" fontAlgn="base" hangingPunct="0">
                <a:spcBef>
                  <a:spcPct val="0"/>
                </a:spcBef>
                <a:spcAft>
                  <a:spcPct val="0"/>
                </a:spcAft>
                <a:defRPr sz="2400">
                  <a:solidFill>
                    <a:schemeClr val="tx1"/>
                  </a:solidFill>
                  <a:latin typeface="Verdana" panose="020B0604030504040204" pitchFamily="34" charset="0"/>
                </a:defRPr>
              </a:lvl8pPr>
              <a:lvl9pPr marL="3886200" indent="-228600" algn="ctr" eaLnBrk="0" fontAlgn="base" hangingPunct="0">
                <a:spcBef>
                  <a:spcPct val="0"/>
                </a:spcBef>
                <a:spcAft>
                  <a:spcPct val="0"/>
                </a:spcAft>
                <a:defRPr sz="2400">
                  <a:solidFill>
                    <a:schemeClr val="tx1"/>
                  </a:solidFill>
                  <a:latin typeface="Verdana" panose="020B0604030504040204" pitchFamily="34" charset="0"/>
                </a:defRPr>
              </a:lvl9pPr>
            </a:lstStyle>
            <a:p>
              <a:r>
                <a:rPr lang="en-US" altLang="fr-FR"/>
                <a:t>3</a:t>
              </a:r>
            </a:p>
          </p:txBody>
        </p:sp>
      </p:grpSp>
      <p:sp>
        <p:nvSpPr>
          <p:cNvPr id="12304" name="Rectangle 39"/>
          <p:cNvSpPr>
            <a:spLocks noGrp="1" noChangeArrowheads="1"/>
          </p:cNvSpPr>
          <p:nvPr>
            <p:ph type="title"/>
          </p:nvPr>
        </p:nvSpPr>
        <p:spPr/>
        <p:txBody>
          <a:bodyPr/>
          <a:lstStyle/>
          <a:p>
            <a:pPr eaLnBrk="1" hangingPunct="1"/>
            <a:r>
              <a:rPr lang="en-US" altLang="fr-FR" dirty="0" smtClean="0"/>
              <a:t>Les types </a:t>
            </a:r>
            <a:r>
              <a:rPr lang="en-US" altLang="fr-FR" dirty="0" err="1" smtClean="0"/>
              <a:t>références</a:t>
            </a:r>
            <a:endParaRPr lang="en-US" altLang="fr-FR" dirty="0" smtClean="0"/>
          </a:p>
        </p:txBody>
      </p:sp>
    </p:spTree>
    <p:extLst>
      <p:ext uri="{BB962C8B-B14F-4D97-AF65-F5344CB8AC3E}">
        <p14:creationId xmlns:p14="http://schemas.microsoft.com/office/powerpoint/2010/main" val="7756503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Tuples</a:t>
            </a:r>
            <a:endParaRPr lang="fr-FR" dirty="0"/>
          </a:p>
        </p:txBody>
      </p:sp>
      <p:sp>
        <p:nvSpPr>
          <p:cNvPr id="3" name="Espace réservé du contenu 2"/>
          <p:cNvSpPr>
            <a:spLocks noGrp="1"/>
          </p:cNvSpPr>
          <p:nvPr>
            <p:ph idx="1"/>
          </p:nvPr>
        </p:nvSpPr>
        <p:spPr/>
        <p:txBody>
          <a:bodyPr/>
          <a:lstStyle/>
          <a:p>
            <a:r>
              <a:rPr lang="fr-FR" dirty="0" smtClean="0"/>
              <a:t>Est une collection de valeurs non modifiable</a:t>
            </a:r>
          </a:p>
          <a:p>
            <a:r>
              <a:rPr lang="en-GB" altLang="fr-FR" dirty="0" smtClean="0"/>
              <a:t>Des </a:t>
            </a:r>
            <a:r>
              <a:rPr lang="en-GB" altLang="fr-FR" dirty="0" err="1"/>
              <a:t>valeurs</a:t>
            </a:r>
            <a:r>
              <a:rPr lang="en-GB" altLang="fr-FR" dirty="0"/>
              <a:t> (entre </a:t>
            </a:r>
            <a:r>
              <a:rPr lang="en-GB" altLang="fr-FR" dirty="0" err="1"/>
              <a:t>parenthèses</a:t>
            </a:r>
            <a:r>
              <a:rPr lang="en-GB" altLang="fr-FR" dirty="0"/>
              <a:t>) </a:t>
            </a:r>
            <a:r>
              <a:rPr lang="en-GB" altLang="fr-FR" dirty="0" err="1"/>
              <a:t>séparées</a:t>
            </a:r>
            <a:r>
              <a:rPr lang="en-GB" altLang="fr-FR" dirty="0"/>
              <a:t> par des </a:t>
            </a:r>
            <a:r>
              <a:rPr lang="en-GB" altLang="fr-FR" dirty="0" smtClean="0"/>
              <a:t>virgules</a:t>
            </a:r>
          </a:p>
          <a:p>
            <a:pPr lvl="1"/>
            <a:r>
              <a:rPr lang="en-GB" altLang="fr-FR" dirty="0" smtClean="0"/>
              <a:t>&gt;&gt;&gt;</a:t>
            </a:r>
            <a:r>
              <a:rPr lang="en-GB" altLang="fr-FR" dirty="0"/>
              <a:t>tuple=(0,1.4,’world</a:t>
            </a:r>
            <a:r>
              <a:rPr lang="en-GB" altLang="fr-FR" dirty="0" smtClean="0"/>
              <a:t>’)</a:t>
            </a:r>
          </a:p>
          <a:p>
            <a:r>
              <a:rPr lang="en-GB" altLang="fr-FR" dirty="0" err="1" smtClean="0"/>
              <a:t>Très</a:t>
            </a:r>
            <a:r>
              <a:rPr lang="en-GB" altLang="fr-FR" dirty="0" smtClean="0"/>
              <a:t> utile pour les retours de </a:t>
            </a:r>
            <a:r>
              <a:rPr lang="en-GB" altLang="fr-FR" dirty="0" err="1" smtClean="0"/>
              <a:t>fonctions</a:t>
            </a:r>
            <a:endParaRPr lang="en-GB" altLang="fr-FR" dirty="0" smtClean="0"/>
          </a:p>
          <a:p>
            <a:pPr lvl="1"/>
            <a:r>
              <a:rPr lang="en-GB" altLang="fr-FR" dirty="0" err="1" smtClean="0"/>
              <a:t>Egalement</a:t>
            </a:r>
            <a:r>
              <a:rPr lang="en-GB" altLang="fr-FR" dirty="0" smtClean="0"/>
              <a:t> pour les </a:t>
            </a:r>
            <a:r>
              <a:rPr lang="en-GB" altLang="fr-FR" dirty="0" err="1" smtClean="0"/>
              <a:t>appels</a:t>
            </a:r>
            <a:r>
              <a:rPr lang="en-GB" altLang="fr-FR" dirty="0" smtClean="0"/>
              <a:t> pour assurer de la non modification des </a:t>
            </a:r>
            <a:r>
              <a:rPr lang="en-GB" altLang="fr-FR" dirty="0" err="1" smtClean="0"/>
              <a:t>valeurs</a:t>
            </a:r>
            <a:endParaRPr lang="en-GB" altLang="fr-FR" dirty="0" smtClean="0"/>
          </a:p>
          <a:p>
            <a:r>
              <a:rPr lang="en-GB" altLang="fr-FR" dirty="0" err="1" smtClean="0"/>
              <a:t>Rapide</a:t>
            </a:r>
            <a:endParaRPr lang="en-GB" altLang="fr-FR" dirty="0" smtClean="0"/>
          </a:p>
          <a:p>
            <a:r>
              <a:rPr lang="en-GB" altLang="fr-FR" dirty="0"/>
              <a:t>t</a:t>
            </a:r>
            <a:r>
              <a:rPr lang="en-GB" altLang="fr-FR" smtClean="0"/>
              <a:t>uple</a:t>
            </a:r>
            <a:r>
              <a:rPr lang="en-GB" altLang="fr-FR" dirty="0" smtClean="0"/>
              <a:t>()</a:t>
            </a:r>
          </a:p>
          <a:p>
            <a:pPr lvl="1"/>
            <a:r>
              <a:rPr lang="en-GB" altLang="fr-FR" dirty="0" err="1" smtClean="0"/>
              <a:t>Convertit</a:t>
            </a:r>
            <a:r>
              <a:rPr lang="en-GB" altLang="fr-FR" dirty="0" smtClean="0"/>
              <a:t> </a:t>
            </a:r>
            <a:r>
              <a:rPr lang="en-GB" altLang="fr-FR" dirty="0" err="1" smtClean="0"/>
              <a:t>une</a:t>
            </a:r>
            <a:r>
              <a:rPr lang="en-GB" altLang="fr-FR" dirty="0" smtClean="0"/>
              <a:t> </a:t>
            </a:r>
            <a:r>
              <a:rPr lang="en-GB" altLang="fr-FR" dirty="0" err="1" smtClean="0"/>
              <a:t>liste</a:t>
            </a:r>
            <a:r>
              <a:rPr lang="en-GB" altLang="fr-FR" dirty="0" smtClean="0"/>
              <a:t> </a:t>
            </a:r>
            <a:r>
              <a:rPr lang="en-GB" altLang="fr-FR" dirty="0" err="1" smtClean="0"/>
              <a:t>en</a:t>
            </a:r>
            <a:r>
              <a:rPr lang="en-GB" altLang="fr-FR" dirty="0" smtClean="0"/>
              <a:t> tuple </a:t>
            </a:r>
            <a:r>
              <a:rPr lang="en-GB" altLang="fr-FR" dirty="0" err="1" smtClean="0"/>
              <a:t>en</a:t>
            </a:r>
            <a:r>
              <a:rPr lang="en-GB" altLang="fr-FR" dirty="0" smtClean="0"/>
              <a:t> la </a:t>
            </a:r>
            <a:r>
              <a:rPr lang="en-GB" altLang="fr-FR" dirty="0" err="1" smtClean="0"/>
              <a:t>clonant</a:t>
            </a:r>
            <a:r>
              <a:rPr lang="en-GB" altLang="fr-FR" dirty="0" smtClean="0"/>
              <a:t> </a:t>
            </a:r>
            <a:r>
              <a:rPr lang="en-GB" altLang="fr-FR" dirty="0" err="1" smtClean="0"/>
              <a:t>ou</a:t>
            </a:r>
            <a:r>
              <a:rPr lang="en-GB" altLang="fr-FR" dirty="0" smtClean="0"/>
              <a:t> clone le tuple</a:t>
            </a:r>
          </a:p>
          <a:p>
            <a:endParaRPr lang="en-GB" altLang="fr-FR" dirty="0"/>
          </a:p>
          <a:p>
            <a:endParaRPr lang="fr-FR" dirty="0"/>
          </a:p>
        </p:txBody>
      </p:sp>
    </p:spTree>
    <p:extLst>
      <p:ext uri="{BB962C8B-B14F-4D97-AF65-F5344CB8AC3E}">
        <p14:creationId xmlns:p14="http://schemas.microsoft.com/office/powerpoint/2010/main" val="6013324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Historique</a:t>
            </a:r>
            <a:endParaRPr lang="fr-FR" dirty="0"/>
          </a:p>
        </p:txBody>
      </p:sp>
      <p:sp>
        <p:nvSpPr>
          <p:cNvPr id="3" name="Espace réservé du contenu 2"/>
          <p:cNvSpPr>
            <a:spLocks noGrp="1"/>
          </p:cNvSpPr>
          <p:nvPr>
            <p:ph idx="1"/>
          </p:nvPr>
        </p:nvSpPr>
        <p:spPr/>
        <p:txBody>
          <a:bodyPr/>
          <a:lstStyle/>
          <a:p>
            <a:r>
              <a:rPr lang="fr-FR" sz="2400" dirty="0" smtClean="0"/>
              <a:t>Python 1.0 (Beta) : 1990</a:t>
            </a:r>
          </a:p>
          <a:p>
            <a:r>
              <a:rPr lang="fr-FR" sz="2400" dirty="0" smtClean="0"/>
              <a:t>Python 1.5 : 1999</a:t>
            </a:r>
          </a:p>
          <a:p>
            <a:r>
              <a:rPr lang="fr-FR" sz="2400" dirty="0" smtClean="0"/>
              <a:t>Python 2.0 : 2000</a:t>
            </a:r>
          </a:p>
          <a:p>
            <a:pPr lvl="1"/>
            <a:r>
              <a:rPr lang="fr-FR" sz="2000" dirty="0" smtClean="0"/>
              <a:t>Unicode</a:t>
            </a:r>
          </a:p>
          <a:p>
            <a:r>
              <a:rPr lang="fr-FR" sz="2400" dirty="0" smtClean="0"/>
              <a:t>Python 2.7 : 2010</a:t>
            </a:r>
          </a:p>
          <a:p>
            <a:pPr lvl="1"/>
            <a:r>
              <a:rPr lang="fr-FR" sz="2000" dirty="0" smtClean="0"/>
              <a:t>Encore très utilisé</a:t>
            </a:r>
          </a:p>
          <a:p>
            <a:r>
              <a:rPr lang="fr-FR" sz="2400" dirty="0" smtClean="0"/>
              <a:t>Python 3.0 : 2008</a:t>
            </a:r>
          </a:p>
          <a:p>
            <a:pPr lvl="1"/>
            <a:r>
              <a:rPr lang="fr-FR" sz="2000" dirty="0" smtClean="0"/>
              <a:t>Rupture, pas de compatibilité descendante</a:t>
            </a:r>
          </a:p>
          <a:p>
            <a:pPr lvl="1"/>
            <a:r>
              <a:rPr lang="fr-FR" sz="2000" dirty="0" smtClean="0"/>
              <a:t>Séparation de </a:t>
            </a:r>
            <a:r>
              <a:rPr lang="fr-FR" sz="2000" dirty="0" err="1" smtClean="0"/>
              <a:t>str</a:t>
            </a:r>
            <a:r>
              <a:rPr lang="fr-FR" sz="2000" dirty="0" smtClean="0"/>
              <a:t> et bytes, les </a:t>
            </a:r>
            <a:r>
              <a:rPr lang="fr-FR" sz="2000" dirty="0" err="1" smtClean="0"/>
              <a:t>str</a:t>
            </a:r>
            <a:r>
              <a:rPr lang="fr-FR" sz="2000" dirty="0" smtClean="0"/>
              <a:t> sont en Unicode par défaut</a:t>
            </a:r>
          </a:p>
          <a:p>
            <a:pPr lvl="1"/>
            <a:r>
              <a:rPr lang="fr-FR" sz="2000" dirty="0" smtClean="0"/>
              <a:t>/ flottant</a:t>
            </a:r>
          </a:p>
          <a:p>
            <a:pPr lvl="1"/>
            <a:r>
              <a:rPr lang="fr-FR" sz="2000" dirty="0" smtClean="0"/>
              <a:t>Booléens</a:t>
            </a:r>
          </a:p>
          <a:p>
            <a:pPr lvl="1"/>
            <a:r>
              <a:rPr lang="fr-FR" sz="2000" dirty="0" smtClean="0"/>
              <a:t>Disparition de __init__.py</a:t>
            </a:r>
          </a:p>
          <a:p>
            <a:r>
              <a:rPr lang="fr-FR" sz="2400" dirty="0" smtClean="0"/>
              <a:t>Python </a:t>
            </a:r>
            <a:r>
              <a:rPr lang="fr-FR" sz="2400" dirty="0" smtClean="0"/>
              <a:t>3.7 </a:t>
            </a:r>
            <a:r>
              <a:rPr lang="fr-FR" sz="2400" dirty="0" smtClean="0"/>
              <a:t>: </a:t>
            </a:r>
            <a:r>
              <a:rPr lang="fr-FR" sz="2400" dirty="0" smtClean="0"/>
              <a:t>2018</a:t>
            </a:r>
            <a:endParaRPr lang="fr-FR" sz="2400" dirty="0"/>
          </a:p>
        </p:txBody>
      </p:sp>
      <p:pic>
        <p:nvPicPr>
          <p:cNvPr id="7" name="Image 6"/>
          <p:cNvPicPr>
            <a:picLocks noChangeAspect="1"/>
          </p:cNvPicPr>
          <p:nvPr/>
        </p:nvPicPr>
        <p:blipFill>
          <a:blip r:embed="rId2"/>
          <a:stretch>
            <a:fillRect/>
          </a:stretch>
        </p:blipFill>
        <p:spPr>
          <a:xfrm>
            <a:off x="3905547" y="5157192"/>
            <a:ext cx="6715125" cy="1285875"/>
          </a:xfrm>
          <a:prstGeom prst="rect">
            <a:avLst/>
          </a:prstGeom>
        </p:spPr>
      </p:pic>
    </p:spTree>
    <p:extLst>
      <p:ext uri="{BB962C8B-B14F-4D97-AF65-F5344CB8AC3E}">
        <p14:creationId xmlns:p14="http://schemas.microsoft.com/office/powerpoint/2010/main" val="1717822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Opération sur les </a:t>
            </a:r>
            <a:r>
              <a:rPr lang="fr-FR" dirty="0" err="1" smtClean="0"/>
              <a:t>tuples</a:t>
            </a:r>
            <a:endParaRPr lang="fr-FR" dirty="0"/>
          </a:p>
        </p:txBody>
      </p:sp>
      <p:pic>
        <p:nvPicPr>
          <p:cNvPr id="4" name="Picture 6" descr="D:\python\sv4884904.gif"/>
          <p:cNvPicPr>
            <a:picLocks noChangeAspect="1" noChangeArrowheads="1"/>
          </p:cNvPicPr>
          <p:nvPr/>
        </p:nvPicPr>
        <p:blipFill>
          <a:blip r:embed="rId2">
            <a:grayscl/>
            <a:biLevel thresh="50000"/>
            <a:extLst>
              <a:ext uri="{28A0092B-C50C-407E-A947-70E740481C1C}">
                <a14:useLocalDpi xmlns:a14="http://schemas.microsoft.com/office/drawing/2010/main" val="0"/>
              </a:ext>
            </a:extLst>
          </a:blip>
          <a:srcRect/>
          <a:stretch>
            <a:fillRect/>
          </a:stretch>
        </p:blipFill>
        <p:spPr bwMode="auto">
          <a:xfrm>
            <a:off x="1187624" y="1177431"/>
            <a:ext cx="64008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684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dictionnaires</a:t>
            </a:r>
            <a:endParaRPr lang="fr-FR" dirty="0"/>
          </a:p>
        </p:txBody>
      </p:sp>
      <p:sp>
        <p:nvSpPr>
          <p:cNvPr id="3" name="Espace réservé du contenu 2"/>
          <p:cNvSpPr>
            <a:spLocks noGrp="1"/>
          </p:cNvSpPr>
          <p:nvPr>
            <p:ph idx="1"/>
          </p:nvPr>
        </p:nvSpPr>
        <p:spPr/>
        <p:txBody>
          <a:bodyPr/>
          <a:lstStyle/>
          <a:p>
            <a:pPr eaLnBrk="1" hangingPunct="1"/>
            <a:r>
              <a:rPr lang="en-GB" altLang="fr-FR" dirty="0"/>
              <a:t>Un </a:t>
            </a:r>
            <a:r>
              <a:rPr lang="en-GB" altLang="fr-FR" dirty="0" err="1"/>
              <a:t>dictionnaire</a:t>
            </a:r>
            <a:r>
              <a:rPr lang="en-GB" altLang="fr-FR" dirty="0"/>
              <a:t> </a:t>
            </a:r>
            <a:r>
              <a:rPr lang="en-GB" altLang="fr-FR" dirty="0" err="1"/>
              <a:t>est</a:t>
            </a:r>
            <a:r>
              <a:rPr lang="en-GB" altLang="fr-FR" dirty="0"/>
              <a:t> un ensemble non </a:t>
            </a:r>
            <a:r>
              <a:rPr lang="en-GB" altLang="fr-FR" dirty="0" err="1"/>
              <a:t>ordonnés</a:t>
            </a:r>
            <a:r>
              <a:rPr lang="en-GB" altLang="fr-FR" dirty="0"/>
              <a:t> de couples </a:t>
            </a:r>
            <a:r>
              <a:rPr lang="en-GB" altLang="fr-FR" dirty="0" err="1"/>
              <a:t>clé:valeur</a:t>
            </a:r>
            <a:r>
              <a:rPr lang="en-GB" altLang="fr-FR" dirty="0"/>
              <a:t> avec </a:t>
            </a:r>
            <a:r>
              <a:rPr lang="en-GB" altLang="fr-FR" dirty="0" smtClean="0"/>
              <a:t>des </a:t>
            </a:r>
            <a:r>
              <a:rPr lang="en-GB" altLang="fr-FR" dirty="0" err="1"/>
              <a:t>clés</a:t>
            </a:r>
            <a:r>
              <a:rPr lang="en-GB" altLang="fr-FR" dirty="0"/>
              <a:t> </a:t>
            </a:r>
            <a:r>
              <a:rPr lang="en-GB" altLang="fr-FR" dirty="0" err="1" smtClean="0"/>
              <a:t>uniques</a:t>
            </a:r>
            <a:endParaRPr lang="en-GB" altLang="fr-FR" dirty="0"/>
          </a:p>
          <a:p>
            <a:pPr eaLnBrk="1" hangingPunct="1"/>
            <a:r>
              <a:rPr lang="en-GB" altLang="fr-FR" dirty="0" smtClean="0"/>
              <a:t>Des </a:t>
            </a:r>
            <a:r>
              <a:rPr lang="en-GB" altLang="fr-FR" dirty="0"/>
              <a:t>couples </a:t>
            </a:r>
            <a:r>
              <a:rPr lang="en-GB" altLang="fr-FR" dirty="0" err="1"/>
              <a:t>clé:valeur</a:t>
            </a:r>
            <a:r>
              <a:rPr lang="en-GB" altLang="fr-FR" dirty="0"/>
              <a:t> </a:t>
            </a:r>
            <a:r>
              <a:rPr lang="en-GB" altLang="fr-FR" dirty="0" err="1"/>
              <a:t>séparés</a:t>
            </a:r>
            <a:r>
              <a:rPr lang="en-GB" altLang="fr-FR" dirty="0"/>
              <a:t> par des virgules et entre </a:t>
            </a:r>
            <a:r>
              <a:rPr lang="en-GB" altLang="fr-FR" dirty="0" smtClean="0"/>
              <a:t>accolades</a:t>
            </a:r>
          </a:p>
          <a:p>
            <a:pPr lvl="1" eaLnBrk="1" hangingPunct="1"/>
            <a:r>
              <a:rPr lang="en-GB" altLang="fr-FR" i="1" dirty="0" smtClean="0">
                <a:solidFill>
                  <a:schemeClr val="accent2"/>
                </a:solidFill>
              </a:rPr>
              <a:t>&gt;&gt;&gt; </a:t>
            </a:r>
            <a:r>
              <a:rPr lang="en-GB" altLang="fr-FR" i="1" dirty="0" err="1">
                <a:solidFill>
                  <a:schemeClr val="accent2"/>
                </a:solidFill>
              </a:rPr>
              <a:t>dico</a:t>
            </a:r>
            <a:r>
              <a:rPr lang="en-GB" altLang="fr-FR" i="1" dirty="0">
                <a:solidFill>
                  <a:schemeClr val="accent2"/>
                </a:solidFill>
              </a:rPr>
              <a:t> = {`</a:t>
            </a:r>
            <a:r>
              <a:rPr lang="en-GB" altLang="fr-FR" i="1" dirty="0" err="1">
                <a:solidFill>
                  <a:schemeClr val="accent2"/>
                </a:solidFill>
              </a:rPr>
              <a:t>japon</a:t>
            </a:r>
            <a:r>
              <a:rPr lang="en-GB" altLang="fr-FR" i="1" dirty="0">
                <a:solidFill>
                  <a:schemeClr val="accent2"/>
                </a:solidFill>
              </a:rPr>
              <a:t>' :'japan', `chine' :'china'}</a:t>
            </a:r>
            <a:r>
              <a:rPr lang="en-GB" altLang="fr-FR" dirty="0">
                <a:solidFill>
                  <a:schemeClr val="accent2"/>
                </a:solidFill>
              </a:rPr>
              <a:t> </a:t>
            </a:r>
          </a:p>
          <a:p>
            <a:pPr eaLnBrk="1" hangingPunct="1"/>
            <a:r>
              <a:rPr lang="en-GB" altLang="fr-FR" dirty="0" smtClean="0"/>
              <a:t>Un </a:t>
            </a:r>
            <a:r>
              <a:rPr lang="en-GB" altLang="fr-FR" dirty="0" err="1" smtClean="0"/>
              <a:t>dictionnaire</a:t>
            </a:r>
            <a:r>
              <a:rPr lang="en-GB" altLang="fr-FR" dirty="0" smtClean="0"/>
              <a:t> </a:t>
            </a:r>
            <a:r>
              <a:rPr lang="en-GB" altLang="fr-FR" dirty="0" err="1" smtClean="0"/>
              <a:t>est</a:t>
            </a:r>
            <a:r>
              <a:rPr lang="en-GB" altLang="fr-FR" dirty="0" smtClean="0"/>
              <a:t> </a:t>
            </a:r>
            <a:r>
              <a:rPr lang="en-GB" altLang="fr-FR" dirty="0" err="1"/>
              <a:t>indexé</a:t>
            </a:r>
            <a:r>
              <a:rPr lang="en-GB" altLang="fr-FR" dirty="0"/>
              <a:t> </a:t>
            </a:r>
            <a:r>
              <a:rPr lang="en-GB" altLang="fr-FR" dirty="0" smtClean="0"/>
              <a:t>par </a:t>
            </a:r>
            <a:r>
              <a:rPr lang="en-GB" altLang="fr-FR" dirty="0" err="1" smtClean="0"/>
              <a:t>une</a:t>
            </a:r>
            <a:r>
              <a:rPr lang="en-GB" altLang="fr-FR" dirty="0" smtClean="0"/>
              <a:t> </a:t>
            </a:r>
            <a:r>
              <a:rPr lang="en-GB" altLang="fr-FR" dirty="0" err="1"/>
              <a:t>clé</a:t>
            </a:r>
            <a:r>
              <a:rPr lang="en-GB" altLang="fr-FR" dirty="0"/>
              <a:t> qui </a:t>
            </a:r>
            <a:r>
              <a:rPr lang="en-GB" altLang="fr-FR" dirty="0" err="1"/>
              <a:t>peut</a:t>
            </a:r>
            <a:r>
              <a:rPr lang="en-GB" altLang="fr-FR" dirty="0"/>
              <a:t> </a:t>
            </a:r>
            <a:r>
              <a:rPr lang="en-GB" altLang="fr-FR" dirty="0" err="1" smtClean="0"/>
              <a:t>être</a:t>
            </a:r>
            <a:r>
              <a:rPr lang="en-GB" altLang="fr-FR" dirty="0" smtClean="0"/>
              <a:t> de </a:t>
            </a:r>
            <a:r>
              <a:rPr lang="en-GB" altLang="fr-FR" dirty="0" err="1"/>
              <a:t>n’importe</a:t>
            </a:r>
            <a:r>
              <a:rPr lang="en-GB" altLang="fr-FR" dirty="0"/>
              <a:t> </a:t>
            </a:r>
            <a:r>
              <a:rPr lang="en-GB" altLang="fr-FR" dirty="0" err="1"/>
              <a:t>quel</a:t>
            </a:r>
            <a:r>
              <a:rPr lang="en-GB" altLang="fr-FR" dirty="0"/>
              <a:t> type </a:t>
            </a:r>
            <a:r>
              <a:rPr lang="en-GB" altLang="fr-FR" dirty="0" smtClean="0"/>
              <a:t>non-modifiable (</a:t>
            </a:r>
            <a:r>
              <a:rPr lang="en-GB" altLang="fr-FR" dirty="0" err="1" smtClean="0"/>
              <a:t>hachage</a:t>
            </a:r>
            <a:r>
              <a:rPr lang="en-GB" altLang="fr-FR" dirty="0" smtClean="0"/>
              <a:t>)</a:t>
            </a:r>
          </a:p>
          <a:p>
            <a:pPr lvl="1" eaLnBrk="1" hangingPunct="1"/>
            <a:r>
              <a:rPr lang="en-GB" altLang="fr-FR" dirty="0"/>
              <a:t>s</a:t>
            </a:r>
            <a:r>
              <a:rPr lang="en-GB" altLang="fr-FR" dirty="0" smtClean="0"/>
              <a:t>tring, </a:t>
            </a:r>
            <a:r>
              <a:rPr lang="en-GB" altLang="fr-FR" dirty="0" err="1" smtClean="0"/>
              <a:t>nombre</a:t>
            </a:r>
            <a:r>
              <a:rPr lang="en-GB" altLang="fr-FR" dirty="0" smtClean="0"/>
              <a:t>, tuples de string et </a:t>
            </a:r>
            <a:r>
              <a:rPr lang="en-GB" altLang="fr-FR" dirty="0" err="1" smtClean="0"/>
              <a:t>nombre</a:t>
            </a:r>
            <a:endParaRPr lang="en-GB" altLang="fr-FR" dirty="0" smtClean="0"/>
          </a:p>
          <a:p>
            <a:pPr eaLnBrk="1" hangingPunct="1"/>
            <a:r>
              <a:rPr lang="en-GB" altLang="fr-FR" dirty="0" err="1" smtClean="0"/>
              <a:t>Très</a:t>
            </a:r>
            <a:r>
              <a:rPr lang="en-GB" altLang="fr-FR" dirty="0" smtClean="0"/>
              <a:t> </a:t>
            </a:r>
            <a:r>
              <a:rPr lang="en-GB" altLang="fr-FR" dirty="0" err="1" smtClean="0"/>
              <a:t>rapide</a:t>
            </a:r>
            <a:endParaRPr lang="en-GB" altLang="fr-FR" dirty="0"/>
          </a:p>
          <a:p>
            <a:pPr lvl="1" eaLnBrk="1" hangingPunct="1"/>
            <a:r>
              <a:rPr lang="en-GB" altLang="fr-FR" dirty="0" err="1" smtClean="0"/>
              <a:t>Algorithme</a:t>
            </a:r>
            <a:r>
              <a:rPr lang="en-GB" altLang="fr-FR" dirty="0" smtClean="0"/>
              <a:t> de </a:t>
            </a:r>
            <a:r>
              <a:rPr lang="en-GB" altLang="fr-FR" dirty="0" err="1" smtClean="0"/>
              <a:t>hachage</a:t>
            </a:r>
            <a:endParaRPr lang="en-GB" altLang="fr-FR" dirty="0" smtClean="0"/>
          </a:p>
          <a:p>
            <a:pPr lvl="1" eaLnBrk="1" hangingPunct="1"/>
            <a:r>
              <a:rPr lang="en-GB" altLang="fr-FR" dirty="0" err="1" smtClean="0"/>
              <a:t>Perte</a:t>
            </a:r>
            <a:r>
              <a:rPr lang="en-GB" altLang="fr-FR" dirty="0" smtClean="0"/>
              <a:t> de </a:t>
            </a:r>
            <a:r>
              <a:rPr lang="en-GB" altLang="fr-FR" dirty="0" err="1" smtClean="0"/>
              <a:t>l’ordre</a:t>
            </a:r>
            <a:r>
              <a:rPr lang="en-GB" altLang="fr-FR" dirty="0"/>
              <a:t> </a:t>
            </a:r>
            <a:r>
              <a:rPr lang="en-GB" altLang="fr-FR" dirty="0" err="1" smtClean="0"/>
              <a:t>sauf</a:t>
            </a:r>
            <a:r>
              <a:rPr lang="en-GB" altLang="fr-FR" dirty="0" smtClean="0"/>
              <a:t> pour </a:t>
            </a:r>
            <a:r>
              <a:rPr lang="en-GB" altLang="fr-FR" dirty="0" err="1" smtClean="0"/>
              <a:t>collections.OrderedDict</a:t>
            </a:r>
            <a:endParaRPr lang="en-GB" altLang="fr-FR" dirty="0"/>
          </a:p>
          <a:p>
            <a:endParaRPr lang="fr-FR" dirty="0"/>
          </a:p>
        </p:txBody>
      </p:sp>
    </p:spTree>
    <p:extLst>
      <p:ext uri="{BB962C8B-B14F-4D97-AF65-F5344CB8AC3E}">
        <p14:creationId xmlns:p14="http://schemas.microsoft.com/office/powerpoint/2010/main" val="5605225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Opérations de dictionnaire</a:t>
            </a:r>
            <a:endParaRPr lang="fr-FR" dirty="0"/>
          </a:p>
        </p:txBody>
      </p:sp>
      <p:pic>
        <p:nvPicPr>
          <p:cNvPr id="4" name="Picture 6" descr="D:\python\sv488490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137" y="1388375"/>
            <a:ext cx="6400800" cy="420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Espace réservé du contenu 2"/>
          <p:cNvSpPr>
            <a:spLocks noGrp="1"/>
          </p:cNvSpPr>
          <p:nvPr>
            <p:ph idx="1"/>
          </p:nvPr>
        </p:nvSpPr>
        <p:spPr>
          <a:xfrm>
            <a:off x="899592" y="5821406"/>
            <a:ext cx="8766051" cy="864096"/>
          </a:xfrm>
        </p:spPr>
        <p:txBody>
          <a:bodyPr/>
          <a:lstStyle/>
          <a:p>
            <a:pPr marL="0" indent="0" eaLnBrk="1" hangingPunct="1">
              <a:buNone/>
            </a:pPr>
            <a:r>
              <a:rPr lang="en-GB" altLang="fr-FR" dirty="0" err="1"/>
              <a:t>h</a:t>
            </a:r>
            <a:r>
              <a:rPr lang="en-GB" altLang="fr-FR" dirty="0" err="1" smtClean="0"/>
              <a:t>as_keys</a:t>
            </a:r>
            <a:r>
              <a:rPr lang="en-GB" altLang="fr-FR" dirty="0" smtClean="0"/>
              <a:t> </a:t>
            </a:r>
            <a:r>
              <a:rPr lang="en-GB" altLang="fr-FR" dirty="0" err="1" smtClean="0"/>
              <a:t>remplacé</a:t>
            </a:r>
            <a:r>
              <a:rPr lang="en-GB" altLang="fr-FR" dirty="0" smtClean="0"/>
              <a:t> par in </a:t>
            </a:r>
            <a:r>
              <a:rPr lang="en-GB" altLang="fr-FR" dirty="0" err="1" smtClean="0"/>
              <a:t>en</a:t>
            </a:r>
            <a:r>
              <a:rPr lang="en-GB" altLang="fr-FR" dirty="0" smtClean="0"/>
              <a:t> python 3</a:t>
            </a:r>
            <a:endParaRPr lang="fr-FR" dirty="0"/>
          </a:p>
        </p:txBody>
      </p:sp>
    </p:spTree>
    <p:extLst>
      <p:ext uri="{BB962C8B-B14F-4D97-AF65-F5344CB8AC3E}">
        <p14:creationId xmlns:p14="http://schemas.microsoft.com/office/powerpoint/2010/main" val="67806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ChangeArrowheads="1"/>
          </p:cNvSpPr>
          <p:nvPr/>
        </p:nvSpPr>
        <p:spPr bwMode="auto">
          <a:xfrm>
            <a:off x="860425" y="1112838"/>
            <a:ext cx="7378700" cy="5029200"/>
          </a:xfrm>
          <a:prstGeom prst="rect">
            <a:avLst/>
          </a:prstGeom>
          <a:gradFill rotWithShape="0">
            <a:gsLst>
              <a:gs pos="0">
                <a:srgbClr val="FCFEB9"/>
              </a:gs>
              <a:gs pos="100000">
                <a:srgbClr val="FFCC6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000">
                <a:solidFill>
                  <a:schemeClr val="tx1"/>
                </a:solidFill>
                <a:latin typeface="Arial Narrow" panose="020B0606020202030204" pitchFamily="34" charset="0"/>
              </a:defRPr>
            </a:lvl1pPr>
            <a:lvl2pPr marL="742950" indent="-285750">
              <a:defRPr sz="3000">
                <a:solidFill>
                  <a:schemeClr val="tx1"/>
                </a:solidFill>
                <a:latin typeface="Arial Narrow" panose="020B0606020202030204" pitchFamily="34" charset="0"/>
              </a:defRPr>
            </a:lvl2pPr>
            <a:lvl3pPr marL="1143000" indent="-228600">
              <a:defRPr sz="3000">
                <a:solidFill>
                  <a:schemeClr val="tx1"/>
                </a:solidFill>
                <a:latin typeface="Arial Narrow" panose="020B0606020202030204" pitchFamily="34" charset="0"/>
              </a:defRPr>
            </a:lvl3pPr>
            <a:lvl4pPr marL="1600200" indent="-228600">
              <a:defRPr sz="3000">
                <a:solidFill>
                  <a:schemeClr val="tx1"/>
                </a:solidFill>
                <a:latin typeface="Arial Narrow" panose="020B0606020202030204" pitchFamily="34" charset="0"/>
              </a:defRPr>
            </a:lvl4pPr>
            <a:lvl5pPr marL="2057400" indent="-228600">
              <a:defRPr sz="3000">
                <a:solidFill>
                  <a:schemeClr val="tx1"/>
                </a:solidFill>
                <a:latin typeface="Arial Narrow" panose="020B0606020202030204" pitchFamily="34" charset="0"/>
              </a:defRPr>
            </a:lvl5pPr>
            <a:lvl6pPr marL="2514600" indent="-228600" eaLnBrk="0" fontAlgn="base" hangingPunct="0">
              <a:spcBef>
                <a:spcPct val="0"/>
              </a:spcBef>
              <a:spcAft>
                <a:spcPct val="0"/>
              </a:spcAft>
              <a:defRPr sz="3000">
                <a:solidFill>
                  <a:schemeClr val="tx1"/>
                </a:solidFill>
                <a:latin typeface="Arial Narrow" panose="020B0606020202030204" pitchFamily="34" charset="0"/>
              </a:defRPr>
            </a:lvl6pPr>
            <a:lvl7pPr marL="2971800" indent="-228600" eaLnBrk="0" fontAlgn="base" hangingPunct="0">
              <a:spcBef>
                <a:spcPct val="0"/>
              </a:spcBef>
              <a:spcAft>
                <a:spcPct val="0"/>
              </a:spcAft>
              <a:defRPr sz="3000">
                <a:solidFill>
                  <a:schemeClr val="tx1"/>
                </a:solidFill>
                <a:latin typeface="Arial Narrow" panose="020B0606020202030204" pitchFamily="34" charset="0"/>
              </a:defRPr>
            </a:lvl7pPr>
            <a:lvl8pPr marL="3429000" indent="-228600" eaLnBrk="0" fontAlgn="base" hangingPunct="0">
              <a:spcBef>
                <a:spcPct val="0"/>
              </a:spcBef>
              <a:spcAft>
                <a:spcPct val="0"/>
              </a:spcAft>
              <a:defRPr sz="3000">
                <a:solidFill>
                  <a:schemeClr val="tx1"/>
                </a:solidFill>
                <a:latin typeface="Arial Narrow" panose="020B0606020202030204" pitchFamily="34" charset="0"/>
              </a:defRPr>
            </a:lvl8pPr>
            <a:lvl9pPr marL="3886200" indent="-228600" eaLnBrk="0" fontAlgn="base" hangingPunct="0">
              <a:spcBef>
                <a:spcPct val="0"/>
              </a:spcBef>
              <a:spcAft>
                <a:spcPct val="0"/>
              </a:spcAft>
              <a:defRPr sz="3000">
                <a:solidFill>
                  <a:schemeClr val="tx1"/>
                </a:solidFill>
                <a:latin typeface="Arial Narrow" panose="020B0606020202030204" pitchFamily="34" charset="0"/>
              </a:defRPr>
            </a:lvl9pPr>
          </a:lstStyle>
          <a:p>
            <a:endParaRPr lang="fr-FR" altLang="fr-FR"/>
          </a:p>
        </p:txBody>
      </p:sp>
      <p:sp>
        <p:nvSpPr>
          <p:cNvPr id="12291" name="Rectangle 2"/>
          <p:cNvSpPr>
            <a:spLocks noGrp="1" noChangeArrowheads="1"/>
          </p:cNvSpPr>
          <p:nvPr>
            <p:ph type="title"/>
          </p:nvPr>
        </p:nvSpPr>
        <p:spPr/>
        <p:txBody>
          <a:bodyPr/>
          <a:lstStyle/>
          <a:p>
            <a:r>
              <a:rPr lang="en-US" altLang="fr-FR" smtClean="0">
                <a:solidFill>
                  <a:srgbClr val="000000"/>
                </a:solidFill>
              </a:rPr>
              <a:t>Qu'est-ce qu'un objet ?</a:t>
            </a:r>
            <a:endParaRPr lang="en-GB" altLang="fr-FR" smtClean="0"/>
          </a:p>
        </p:txBody>
      </p:sp>
      <p:sp>
        <p:nvSpPr>
          <p:cNvPr id="12292" name="Rectangle 3"/>
          <p:cNvSpPr>
            <a:spLocks noGrp="1" noChangeArrowheads="1"/>
          </p:cNvSpPr>
          <p:nvPr>
            <p:ph type="body" idx="1"/>
          </p:nvPr>
        </p:nvSpPr>
        <p:spPr>
          <a:xfrm>
            <a:off x="1050925" y="1808163"/>
            <a:ext cx="7194550" cy="4287837"/>
          </a:xfrm>
        </p:spPr>
        <p:txBody>
          <a:bodyPr/>
          <a:lstStyle/>
          <a:p>
            <a:r>
              <a:rPr lang="en-US" altLang="fr-FR" smtClean="0">
                <a:solidFill>
                  <a:srgbClr val="000000"/>
                </a:solidFill>
              </a:rPr>
              <a:t>Un objet est une instance d'une classe</a:t>
            </a:r>
            <a:endParaRPr lang="en-GB" altLang="fr-FR" smtClean="0"/>
          </a:p>
          <a:p>
            <a:r>
              <a:rPr lang="en-US" altLang="fr-FR" smtClean="0">
                <a:solidFill>
                  <a:srgbClr val="000000"/>
                </a:solidFill>
              </a:rPr>
              <a:t>Les objets ont :</a:t>
            </a:r>
            <a:endParaRPr lang="en-GB" altLang="fr-FR" smtClean="0"/>
          </a:p>
          <a:p>
            <a:pPr lvl="1"/>
            <a:r>
              <a:rPr lang="en-US" altLang="fr-FR" smtClean="0">
                <a:solidFill>
                  <a:srgbClr val="000000"/>
                </a:solidFill>
              </a:rPr>
              <a:t>Une identité :</a:t>
            </a:r>
            <a:r>
              <a:rPr lang="en-GB" altLang="fr-FR" smtClean="0"/>
              <a:t> </a:t>
            </a:r>
            <a:r>
              <a:rPr lang="fr-FR" altLang="fr-FR" smtClean="0">
                <a:solidFill>
                  <a:srgbClr val="000000"/>
                </a:solidFill>
              </a:rPr>
              <a:t>ils </a:t>
            </a:r>
            <a:r>
              <a:rPr lang="en-US" altLang="fr-FR" smtClean="0">
                <a:solidFill>
                  <a:srgbClr val="000000"/>
                </a:solidFill>
              </a:rPr>
              <a:t>sont reconnaissables les uns des autres</a:t>
            </a:r>
            <a:endParaRPr lang="en-GB" altLang="fr-FR" smtClean="0"/>
          </a:p>
          <a:p>
            <a:pPr lvl="1"/>
            <a:r>
              <a:rPr lang="en-US" altLang="fr-FR" smtClean="0">
                <a:solidFill>
                  <a:srgbClr val="000000"/>
                </a:solidFill>
              </a:rPr>
              <a:t>Un comportement :</a:t>
            </a:r>
            <a:r>
              <a:rPr lang="en-GB" altLang="fr-FR" smtClean="0"/>
              <a:t> </a:t>
            </a:r>
            <a:r>
              <a:rPr lang="fr-FR" altLang="fr-FR" smtClean="0">
                <a:solidFill>
                  <a:srgbClr val="000000"/>
                </a:solidFill>
              </a:rPr>
              <a:t>ils </a:t>
            </a:r>
            <a:r>
              <a:rPr lang="en-US" altLang="fr-FR" smtClean="0">
                <a:solidFill>
                  <a:srgbClr val="000000"/>
                </a:solidFill>
              </a:rPr>
              <a:t>peuvent réaliser des tâches</a:t>
            </a:r>
            <a:endParaRPr lang="en-GB" altLang="fr-FR" smtClean="0"/>
          </a:p>
          <a:p>
            <a:pPr lvl="1"/>
            <a:r>
              <a:rPr lang="en-US" altLang="fr-FR" smtClean="0">
                <a:solidFill>
                  <a:srgbClr val="000000"/>
                </a:solidFill>
              </a:rPr>
              <a:t>Un état :</a:t>
            </a:r>
            <a:r>
              <a:rPr lang="en-GB" altLang="fr-FR" smtClean="0"/>
              <a:t> </a:t>
            </a:r>
            <a:r>
              <a:rPr lang="fr-FR" altLang="fr-FR" smtClean="0">
                <a:solidFill>
                  <a:srgbClr val="000000"/>
                </a:solidFill>
              </a:rPr>
              <a:t>ils </a:t>
            </a:r>
            <a:r>
              <a:rPr lang="en-US" altLang="fr-FR" smtClean="0">
                <a:solidFill>
                  <a:srgbClr val="000000"/>
                </a:solidFill>
              </a:rPr>
              <a:t>stockent des informations</a:t>
            </a:r>
            <a:endParaRPr lang="en-GB" altLang="fr-FR" smtClean="0">
              <a:solidFill>
                <a:srgbClr val="000000"/>
              </a:solidFill>
            </a:endParaRPr>
          </a:p>
        </p:txBody>
      </p:sp>
      <p:pic>
        <p:nvPicPr>
          <p:cNvPr id="1229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4784725"/>
            <a:ext cx="1905000"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29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4648200"/>
            <a:ext cx="2155825"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295"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1200" y="4802188"/>
            <a:ext cx="1981200" cy="1141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705627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fr-FR" smtClean="0">
                <a:solidFill>
                  <a:srgbClr val="000000"/>
                </a:solidFill>
              </a:rPr>
              <a:t>Qu'est-ce qu'une classe ?</a:t>
            </a:r>
            <a:endParaRPr lang="en-GB" altLang="fr-FR" smtClean="0"/>
          </a:p>
        </p:txBody>
      </p:sp>
      <p:sp>
        <p:nvSpPr>
          <p:cNvPr id="10243" name="Rectangle 3"/>
          <p:cNvSpPr>
            <a:spLocks noGrp="1" noChangeArrowheads="1"/>
          </p:cNvSpPr>
          <p:nvPr>
            <p:ph type="body" idx="1"/>
          </p:nvPr>
        </p:nvSpPr>
        <p:spPr>
          <a:xfrm>
            <a:off x="1066800" y="1198563"/>
            <a:ext cx="7194550" cy="4287837"/>
          </a:xfrm>
        </p:spPr>
        <p:txBody>
          <a:bodyPr/>
          <a:lstStyle/>
          <a:p>
            <a:pPr>
              <a:lnSpc>
                <a:spcPct val="80000"/>
              </a:lnSpc>
            </a:pPr>
            <a:r>
              <a:rPr lang="en-US" altLang="fr-FR" sz="2200" smtClean="0">
                <a:solidFill>
                  <a:srgbClr val="000000"/>
                </a:solidFill>
              </a:rPr>
              <a:t>Pour le philosophe…</a:t>
            </a:r>
            <a:endParaRPr lang="en-GB" altLang="fr-FR" sz="2200" smtClean="0"/>
          </a:p>
          <a:p>
            <a:pPr lvl="1">
              <a:lnSpc>
                <a:spcPct val="80000"/>
              </a:lnSpc>
            </a:pPr>
            <a:r>
              <a:rPr lang="en-US" altLang="fr-FR" sz="2200" smtClean="0">
                <a:solidFill>
                  <a:srgbClr val="000000"/>
                </a:solidFill>
              </a:rPr>
              <a:t>Un artéfact de la </a:t>
            </a:r>
            <a:r>
              <a:rPr lang="en-US" altLang="fr-FR" sz="2200" i="1" smtClean="0">
                <a:solidFill>
                  <a:srgbClr val="000000"/>
                </a:solidFill>
              </a:rPr>
              <a:t>class</a:t>
            </a:r>
            <a:r>
              <a:rPr lang="en-US" altLang="fr-FR" sz="2200" smtClean="0">
                <a:solidFill>
                  <a:srgbClr val="000000"/>
                </a:solidFill>
              </a:rPr>
              <a:t>ification humaine !</a:t>
            </a:r>
            <a:endParaRPr lang="en-GB" altLang="fr-FR" sz="2200" smtClean="0"/>
          </a:p>
          <a:p>
            <a:pPr lvl="1">
              <a:lnSpc>
                <a:spcPct val="80000"/>
              </a:lnSpc>
            </a:pPr>
            <a:r>
              <a:rPr lang="en-US" altLang="fr-FR" sz="2200" smtClean="0">
                <a:solidFill>
                  <a:srgbClr val="000000"/>
                </a:solidFill>
              </a:rPr>
              <a:t>Une </a:t>
            </a:r>
            <a:r>
              <a:rPr lang="en-US" altLang="fr-FR" sz="2200" i="1" smtClean="0">
                <a:solidFill>
                  <a:srgbClr val="000000"/>
                </a:solidFill>
              </a:rPr>
              <a:t>class</a:t>
            </a:r>
            <a:r>
              <a:rPr lang="en-US" altLang="fr-FR" sz="2200" smtClean="0">
                <a:solidFill>
                  <a:srgbClr val="000000"/>
                </a:solidFill>
              </a:rPr>
              <a:t>ification en fonction d'un </a:t>
            </a:r>
            <a:br>
              <a:rPr lang="en-US" altLang="fr-FR" sz="2200" smtClean="0">
                <a:solidFill>
                  <a:srgbClr val="000000"/>
                </a:solidFill>
              </a:rPr>
            </a:br>
            <a:r>
              <a:rPr lang="en-US" altLang="fr-FR" sz="2200" smtClean="0">
                <a:solidFill>
                  <a:srgbClr val="000000"/>
                </a:solidFill>
              </a:rPr>
              <a:t>comportement ou d'attributs communs</a:t>
            </a:r>
            <a:endParaRPr lang="en-GB" altLang="fr-FR" sz="2200" smtClean="0"/>
          </a:p>
          <a:p>
            <a:pPr lvl="1">
              <a:lnSpc>
                <a:spcPct val="80000"/>
              </a:lnSpc>
            </a:pPr>
            <a:r>
              <a:rPr lang="en-US" altLang="fr-FR" sz="2200" smtClean="0">
                <a:solidFill>
                  <a:srgbClr val="000000"/>
                </a:solidFill>
              </a:rPr>
              <a:t>Un accord portant sur les descriptions et les noms </a:t>
            </a:r>
            <a:br>
              <a:rPr lang="en-US" altLang="fr-FR" sz="2200" smtClean="0">
                <a:solidFill>
                  <a:srgbClr val="000000"/>
                </a:solidFill>
              </a:rPr>
            </a:br>
            <a:r>
              <a:rPr lang="en-US" altLang="fr-FR" sz="2200" smtClean="0">
                <a:solidFill>
                  <a:srgbClr val="000000"/>
                </a:solidFill>
              </a:rPr>
              <a:t>des </a:t>
            </a:r>
            <a:r>
              <a:rPr lang="en-US" altLang="fr-FR" sz="2200" i="1" smtClean="0">
                <a:solidFill>
                  <a:srgbClr val="000000"/>
                </a:solidFill>
              </a:rPr>
              <a:t>class</a:t>
            </a:r>
            <a:r>
              <a:rPr lang="en-US" altLang="fr-FR" sz="2200" smtClean="0">
                <a:solidFill>
                  <a:srgbClr val="000000"/>
                </a:solidFill>
              </a:rPr>
              <a:t>es utiles</a:t>
            </a:r>
            <a:endParaRPr lang="en-GB" altLang="fr-FR" sz="2200" smtClean="0"/>
          </a:p>
          <a:p>
            <a:pPr lvl="1">
              <a:lnSpc>
                <a:spcPct val="80000"/>
              </a:lnSpc>
            </a:pPr>
            <a:r>
              <a:rPr lang="en-US" altLang="fr-FR" sz="2200" smtClean="0">
                <a:solidFill>
                  <a:srgbClr val="000000"/>
                </a:solidFill>
              </a:rPr>
              <a:t>La création d'un vocabulaire ; nous communiquons ; </a:t>
            </a:r>
            <a:br>
              <a:rPr lang="en-US" altLang="fr-FR" sz="2200" smtClean="0">
                <a:solidFill>
                  <a:srgbClr val="000000"/>
                </a:solidFill>
              </a:rPr>
            </a:br>
            <a:r>
              <a:rPr lang="en-US" altLang="fr-FR" sz="2200" smtClean="0">
                <a:solidFill>
                  <a:srgbClr val="000000"/>
                </a:solidFill>
              </a:rPr>
              <a:t>nous pensons !</a:t>
            </a:r>
            <a:endParaRPr lang="en-GB" altLang="fr-FR" sz="2200" smtClean="0"/>
          </a:p>
          <a:p>
            <a:pPr>
              <a:lnSpc>
                <a:spcPct val="80000"/>
              </a:lnSpc>
            </a:pPr>
            <a:r>
              <a:rPr lang="en-US" altLang="fr-FR" sz="2200" smtClean="0">
                <a:solidFill>
                  <a:srgbClr val="000000"/>
                </a:solidFill>
              </a:rPr>
              <a:t>Pour le programmeur orienté objet…</a:t>
            </a:r>
            <a:endParaRPr lang="en-GB" altLang="fr-FR" sz="2200" smtClean="0"/>
          </a:p>
          <a:p>
            <a:pPr lvl="1">
              <a:lnSpc>
                <a:spcPct val="80000"/>
              </a:lnSpc>
            </a:pPr>
            <a:r>
              <a:rPr lang="en-US" altLang="fr-FR" sz="2200" smtClean="0">
                <a:solidFill>
                  <a:srgbClr val="000000"/>
                </a:solidFill>
              </a:rPr>
              <a:t>Une construction syntaxique nommée qui décrit </a:t>
            </a:r>
            <a:br>
              <a:rPr lang="en-US" altLang="fr-FR" sz="2200" smtClean="0">
                <a:solidFill>
                  <a:srgbClr val="000000"/>
                </a:solidFill>
              </a:rPr>
            </a:br>
            <a:r>
              <a:rPr lang="en-US" altLang="fr-FR" sz="2200" smtClean="0">
                <a:solidFill>
                  <a:srgbClr val="000000"/>
                </a:solidFill>
              </a:rPr>
              <a:t>un comportement et des attributs communs</a:t>
            </a:r>
            <a:endParaRPr lang="en-GB" altLang="fr-FR" sz="2200" smtClean="0"/>
          </a:p>
          <a:p>
            <a:pPr lvl="1">
              <a:lnSpc>
                <a:spcPct val="80000"/>
              </a:lnSpc>
            </a:pPr>
            <a:r>
              <a:rPr lang="en-US" altLang="fr-FR" sz="2200" smtClean="0">
                <a:solidFill>
                  <a:srgbClr val="000000"/>
                </a:solidFill>
              </a:rPr>
              <a:t>Une structure de données qui inclut les données </a:t>
            </a:r>
            <a:br>
              <a:rPr lang="en-US" altLang="fr-FR" sz="2200" smtClean="0">
                <a:solidFill>
                  <a:srgbClr val="000000"/>
                </a:solidFill>
              </a:rPr>
            </a:br>
            <a:r>
              <a:rPr lang="en-US" altLang="fr-FR" sz="2200" smtClean="0">
                <a:solidFill>
                  <a:srgbClr val="000000"/>
                </a:solidFill>
              </a:rPr>
              <a:t>et les fonctions</a:t>
            </a:r>
            <a:endParaRPr lang="en-GB" altLang="fr-FR" sz="2200" smtClean="0">
              <a:solidFill>
                <a:srgbClr val="000000"/>
              </a:solidFill>
            </a:endParaRPr>
          </a:p>
        </p:txBody>
      </p:sp>
      <p:sp>
        <p:nvSpPr>
          <p:cNvPr id="10244" name="AutoShape 4"/>
          <p:cNvSpPr>
            <a:spLocks noChangeArrowheads="1"/>
          </p:cNvSpPr>
          <p:nvPr/>
        </p:nvSpPr>
        <p:spPr bwMode="auto">
          <a:xfrm>
            <a:off x="7478262" y="943342"/>
            <a:ext cx="1524000" cy="685800"/>
          </a:xfrm>
          <a:prstGeom prst="cloudCallout">
            <a:avLst>
              <a:gd name="adj1" fmla="val -39685"/>
              <a:gd name="adj2" fmla="val 65509"/>
            </a:avLst>
          </a:prstGeom>
          <a:gradFill rotWithShape="0">
            <a:gsLst>
              <a:gs pos="0">
                <a:srgbClr val="E6F3FF"/>
              </a:gs>
              <a:gs pos="100000">
                <a:srgbClr val="99CCFF"/>
              </a:gs>
            </a:gsLst>
            <a:lin ang="5400000" scaled="1"/>
          </a:gradFill>
          <a:ln w="9525">
            <a:solidFill>
              <a:srgbClr val="0033CC"/>
            </a:solidFill>
            <a:round/>
            <a:headEnd/>
            <a:tailEnd/>
          </a:ln>
          <a:effectLst>
            <a:outerShdw dist="53882" dir="2700000" algn="ctr" rotWithShape="0">
              <a:srgbClr val="C0C0C0"/>
            </a:outerShdw>
          </a:effectLst>
        </p:spPr>
        <p:txBody>
          <a:bodyPr wrap="none" tIns="27432" bIns="27432" anchor="ctr"/>
          <a:lstStyle>
            <a:lvl1pPr>
              <a:defRPr sz="3000">
                <a:solidFill>
                  <a:schemeClr val="tx1"/>
                </a:solidFill>
                <a:latin typeface="Arial Narrow" panose="020B0606020202030204" pitchFamily="34" charset="0"/>
              </a:defRPr>
            </a:lvl1pPr>
            <a:lvl2pPr marL="742950" indent="-285750">
              <a:defRPr sz="3000">
                <a:solidFill>
                  <a:schemeClr val="tx1"/>
                </a:solidFill>
                <a:latin typeface="Arial Narrow" panose="020B0606020202030204" pitchFamily="34" charset="0"/>
              </a:defRPr>
            </a:lvl2pPr>
            <a:lvl3pPr marL="1143000" indent="-228600">
              <a:defRPr sz="3000">
                <a:solidFill>
                  <a:schemeClr val="tx1"/>
                </a:solidFill>
                <a:latin typeface="Arial Narrow" panose="020B0606020202030204" pitchFamily="34" charset="0"/>
              </a:defRPr>
            </a:lvl3pPr>
            <a:lvl4pPr marL="1600200" indent="-228600">
              <a:defRPr sz="3000">
                <a:solidFill>
                  <a:schemeClr val="tx1"/>
                </a:solidFill>
                <a:latin typeface="Arial Narrow" panose="020B0606020202030204" pitchFamily="34" charset="0"/>
              </a:defRPr>
            </a:lvl4pPr>
            <a:lvl5pPr marL="2057400" indent="-228600">
              <a:defRPr sz="3000">
                <a:solidFill>
                  <a:schemeClr val="tx1"/>
                </a:solidFill>
                <a:latin typeface="Arial Narrow" panose="020B0606020202030204" pitchFamily="34" charset="0"/>
              </a:defRPr>
            </a:lvl5pPr>
            <a:lvl6pPr marL="2514600" indent="-228600" eaLnBrk="0" fontAlgn="base" hangingPunct="0">
              <a:spcBef>
                <a:spcPct val="0"/>
              </a:spcBef>
              <a:spcAft>
                <a:spcPct val="0"/>
              </a:spcAft>
              <a:defRPr sz="3000">
                <a:solidFill>
                  <a:schemeClr val="tx1"/>
                </a:solidFill>
                <a:latin typeface="Arial Narrow" panose="020B0606020202030204" pitchFamily="34" charset="0"/>
              </a:defRPr>
            </a:lvl6pPr>
            <a:lvl7pPr marL="2971800" indent="-228600" eaLnBrk="0" fontAlgn="base" hangingPunct="0">
              <a:spcBef>
                <a:spcPct val="0"/>
              </a:spcBef>
              <a:spcAft>
                <a:spcPct val="0"/>
              </a:spcAft>
              <a:defRPr sz="3000">
                <a:solidFill>
                  <a:schemeClr val="tx1"/>
                </a:solidFill>
                <a:latin typeface="Arial Narrow" panose="020B0606020202030204" pitchFamily="34" charset="0"/>
              </a:defRPr>
            </a:lvl7pPr>
            <a:lvl8pPr marL="3429000" indent="-228600" eaLnBrk="0" fontAlgn="base" hangingPunct="0">
              <a:spcBef>
                <a:spcPct val="0"/>
              </a:spcBef>
              <a:spcAft>
                <a:spcPct val="0"/>
              </a:spcAft>
              <a:defRPr sz="3000">
                <a:solidFill>
                  <a:schemeClr val="tx1"/>
                </a:solidFill>
                <a:latin typeface="Arial Narrow" panose="020B0606020202030204" pitchFamily="34" charset="0"/>
              </a:defRPr>
            </a:lvl8pPr>
            <a:lvl9pPr marL="3886200" indent="-228600" eaLnBrk="0" fontAlgn="base" hangingPunct="0">
              <a:spcBef>
                <a:spcPct val="0"/>
              </a:spcBef>
              <a:spcAft>
                <a:spcPct val="0"/>
              </a:spcAft>
              <a:defRPr sz="3000">
                <a:solidFill>
                  <a:schemeClr val="tx1"/>
                </a:solidFill>
                <a:latin typeface="Arial Narrow" panose="020B0606020202030204" pitchFamily="34" charset="0"/>
              </a:defRPr>
            </a:lvl9pPr>
          </a:lstStyle>
          <a:p>
            <a:pPr algn="ctr"/>
            <a:r>
              <a:rPr lang="en-US" altLang="fr-FR" sz="2500" b="1">
                <a:solidFill>
                  <a:srgbClr val="000000"/>
                </a:solidFill>
              </a:rPr>
              <a:t>VOITURE ?</a:t>
            </a:r>
            <a:endParaRPr lang="en-GB" altLang="fr-FR" sz="2500" b="1"/>
          </a:p>
        </p:txBody>
      </p:sp>
      <p:grpSp>
        <p:nvGrpSpPr>
          <p:cNvPr id="10245" name="Group 5"/>
          <p:cNvGrpSpPr>
            <a:grpSpLocks/>
          </p:cNvGrpSpPr>
          <p:nvPr/>
        </p:nvGrpSpPr>
        <p:grpSpPr bwMode="auto">
          <a:xfrm>
            <a:off x="6973887" y="1231071"/>
            <a:ext cx="987425" cy="1195388"/>
            <a:chOff x="3888" y="864"/>
            <a:chExt cx="622" cy="753"/>
          </a:xfrm>
        </p:grpSpPr>
        <p:sp>
          <p:nvSpPr>
            <p:cNvPr id="10246" name="Freeform 6"/>
            <p:cNvSpPr>
              <a:spLocks noChangeAspect="1"/>
            </p:cNvSpPr>
            <p:nvPr>
              <p:custDataLst>
                <p:tags r:id="rId1"/>
              </p:custDataLst>
            </p:nvPr>
          </p:nvSpPr>
          <p:spPr bwMode="auto">
            <a:xfrm flipH="1">
              <a:off x="3888" y="864"/>
              <a:ext cx="622" cy="753"/>
            </a:xfrm>
            <a:custGeom>
              <a:avLst/>
              <a:gdLst>
                <a:gd name="T0" fmla="*/ 358 w 1163"/>
                <a:gd name="T1" fmla="*/ 315 h 1272"/>
                <a:gd name="T2" fmla="*/ 344 w 1163"/>
                <a:gd name="T3" fmla="*/ 274 h 1272"/>
                <a:gd name="T4" fmla="*/ 333 w 1163"/>
                <a:gd name="T5" fmla="*/ 236 h 1272"/>
                <a:gd name="T6" fmla="*/ 327 w 1163"/>
                <a:gd name="T7" fmla="*/ 198 h 1272"/>
                <a:gd name="T8" fmla="*/ 319 w 1163"/>
                <a:gd name="T9" fmla="*/ 160 h 1272"/>
                <a:gd name="T10" fmla="*/ 316 w 1163"/>
                <a:gd name="T11" fmla="*/ 121 h 1272"/>
                <a:gd name="T12" fmla="*/ 319 w 1163"/>
                <a:gd name="T13" fmla="*/ 83 h 1272"/>
                <a:gd name="T14" fmla="*/ 329 w 1163"/>
                <a:gd name="T15" fmla="*/ 45 h 1272"/>
                <a:gd name="T16" fmla="*/ 361 w 1163"/>
                <a:gd name="T17" fmla="*/ 25 h 1272"/>
                <a:gd name="T18" fmla="*/ 409 w 1163"/>
                <a:gd name="T19" fmla="*/ 22 h 1272"/>
                <a:gd name="T20" fmla="*/ 443 w 1163"/>
                <a:gd name="T21" fmla="*/ 7 h 1272"/>
                <a:gd name="T22" fmla="*/ 483 w 1163"/>
                <a:gd name="T23" fmla="*/ 7 h 1272"/>
                <a:gd name="T24" fmla="*/ 518 w 1163"/>
                <a:gd name="T25" fmla="*/ 28 h 1272"/>
                <a:gd name="T26" fmla="*/ 554 w 1163"/>
                <a:gd name="T27" fmla="*/ 54 h 1272"/>
                <a:gd name="T28" fmla="*/ 582 w 1163"/>
                <a:gd name="T29" fmla="*/ 86 h 1272"/>
                <a:gd name="T30" fmla="*/ 603 w 1163"/>
                <a:gd name="T31" fmla="*/ 117 h 1272"/>
                <a:gd name="T32" fmla="*/ 611 w 1163"/>
                <a:gd name="T33" fmla="*/ 160 h 1272"/>
                <a:gd name="T34" fmla="*/ 608 w 1163"/>
                <a:gd name="T35" fmla="*/ 198 h 1272"/>
                <a:gd name="T36" fmla="*/ 622 w 1163"/>
                <a:gd name="T37" fmla="*/ 229 h 1272"/>
                <a:gd name="T38" fmla="*/ 614 w 1163"/>
                <a:gd name="T39" fmla="*/ 264 h 1272"/>
                <a:gd name="T40" fmla="*/ 600 w 1163"/>
                <a:gd name="T41" fmla="*/ 300 h 1272"/>
                <a:gd name="T42" fmla="*/ 571 w 1163"/>
                <a:gd name="T43" fmla="*/ 333 h 1272"/>
                <a:gd name="T44" fmla="*/ 543 w 1163"/>
                <a:gd name="T45" fmla="*/ 363 h 1272"/>
                <a:gd name="T46" fmla="*/ 503 w 1163"/>
                <a:gd name="T47" fmla="*/ 353 h 1272"/>
                <a:gd name="T48" fmla="*/ 460 w 1163"/>
                <a:gd name="T49" fmla="*/ 356 h 1272"/>
                <a:gd name="T50" fmla="*/ 429 w 1163"/>
                <a:gd name="T51" fmla="*/ 384 h 1272"/>
                <a:gd name="T52" fmla="*/ 465 w 1163"/>
                <a:gd name="T53" fmla="*/ 381 h 1272"/>
                <a:gd name="T54" fmla="*/ 489 w 1163"/>
                <a:gd name="T55" fmla="*/ 407 h 1272"/>
                <a:gd name="T56" fmla="*/ 489 w 1163"/>
                <a:gd name="T57" fmla="*/ 445 h 1272"/>
                <a:gd name="T58" fmla="*/ 483 w 1163"/>
                <a:gd name="T59" fmla="*/ 483 h 1272"/>
                <a:gd name="T60" fmla="*/ 465 w 1163"/>
                <a:gd name="T61" fmla="*/ 519 h 1272"/>
                <a:gd name="T62" fmla="*/ 440 w 1163"/>
                <a:gd name="T63" fmla="*/ 554 h 1272"/>
                <a:gd name="T64" fmla="*/ 423 w 1163"/>
                <a:gd name="T65" fmla="*/ 585 h 1272"/>
                <a:gd name="T66" fmla="*/ 415 w 1163"/>
                <a:gd name="T67" fmla="*/ 626 h 1272"/>
                <a:gd name="T68" fmla="*/ 394 w 1163"/>
                <a:gd name="T69" fmla="*/ 671 h 1272"/>
                <a:gd name="T70" fmla="*/ 369 w 1163"/>
                <a:gd name="T71" fmla="*/ 706 h 1272"/>
                <a:gd name="T72" fmla="*/ 333 w 1163"/>
                <a:gd name="T73" fmla="*/ 735 h 1272"/>
                <a:gd name="T74" fmla="*/ 295 w 1163"/>
                <a:gd name="T75" fmla="*/ 747 h 1272"/>
                <a:gd name="T76" fmla="*/ 252 w 1163"/>
                <a:gd name="T77" fmla="*/ 750 h 1272"/>
                <a:gd name="T78" fmla="*/ 210 w 1163"/>
                <a:gd name="T79" fmla="*/ 747 h 1272"/>
                <a:gd name="T80" fmla="*/ 170 w 1163"/>
                <a:gd name="T81" fmla="*/ 732 h 1272"/>
                <a:gd name="T82" fmla="*/ 131 w 1163"/>
                <a:gd name="T83" fmla="*/ 706 h 1272"/>
                <a:gd name="T84" fmla="*/ 102 w 1163"/>
                <a:gd name="T85" fmla="*/ 674 h 1272"/>
                <a:gd name="T86" fmla="*/ 85 w 1163"/>
                <a:gd name="T87" fmla="*/ 638 h 1272"/>
                <a:gd name="T88" fmla="*/ 71 w 1163"/>
                <a:gd name="T89" fmla="*/ 600 h 1272"/>
                <a:gd name="T90" fmla="*/ 60 w 1163"/>
                <a:gd name="T91" fmla="*/ 559 h 1272"/>
                <a:gd name="T92" fmla="*/ 32 w 1163"/>
                <a:gd name="T93" fmla="*/ 528 h 1272"/>
                <a:gd name="T94" fmla="*/ 14 w 1163"/>
                <a:gd name="T95" fmla="*/ 493 h 1272"/>
                <a:gd name="T96" fmla="*/ 0 w 1163"/>
                <a:gd name="T97" fmla="*/ 455 h 1272"/>
                <a:gd name="T98" fmla="*/ 3 w 1163"/>
                <a:gd name="T99" fmla="*/ 414 h 1272"/>
                <a:gd name="T100" fmla="*/ 32 w 1163"/>
                <a:gd name="T101" fmla="*/ 394 h 1272"/>
                <a:gd name="T102" fmla="*/ 45 w 1163"/>
                <a:gd name="T103" fmla="*/ 371 h 1272"/>
                <a:gd name="T104" fmla="*/ 74 w 1163"/>
                <a:gd name="T105" fmla="*/ 346 h 1272"/>
                <a:gd name="T106" fmla="*/ 117 w 1163"/>
                <a:gd name="T107" fmla="*/ 337 h 1272"/>
                <a:gd name="T108" fmla="*/ 156 w 1163"/>
                <a:gd name="T109" fmla="*/ 333 h 1272"/>
                <a:gd name="T110" fmla="*/ 206 w 1163"/>
                <a:gd name="T111" fmla="*/ 330 h 1272"/>
                <a:gd name="T112" fmla="*/ 266 w 1163"/>
                <a:gd name="T113" fmla="*/ 330 h 1272"/>
                <a:gd name="T114" fmla="*/ 316 w 1163"/>
                <a:gd name="T115" fmla="*/ 330 h 12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163" h="1272">
                  <a:moveTo>
                    <a:pt x="649" y="563"/>
                  </a:moveTo>
                  <a:lnTo>
                    <a:pt x="658" y="558"/>
                  </a:lnTo>
                  <a:lnTo>
                    <a:pt x="670" y="558"/>
                  </a:lnTo>
                  <a:lnTo>
                    <a:pt x="675" y="563"/>
                  </a:lnTo>
                  <a:lnTo>
                    <a:pt x="684" y="563"/>
                  </a:lnTo>
                  <a:lnTo>
                    <a:pt x="684" y="558"/>
                  </a:lnTo>
                  <a:lnTo>
                    <a:pt x="675" y="553"/>
                  </a:lnTo>
                  <a:lnTo>
                    <a:pt x="675" y="549"/>
                  </a:lnTo>
                  <a:lnTo>
                    <a:pt x="675" y="542"/>
                  </a:lnTo>
                  <a:lnTo>
                    <a:pt x="670" y="537"/>
                  </a:lnTo>
                  <a:lnTo>
                    <a:pt x="670" y="532"/>
                  </a:lnTo>
                  <a:lnTo>
                    <a:pt x="664" y="527"/>
                  </a:lnTo>
                  <a:lnTo>
                    <a:pt x="664" y="515"/>
                  </a:lnTo>
                  <a:lnTo>
                    <a:pt x="664" y="511"/>
                  </a:lnTo>
                  <a:lnTo>
                    <a:pt x="658" y="506"/>
                  </a:lnTo>
                  <a:lnTo>
                    <a:pt x="658" y="499"/>
                  </a:lnTo>
                  <a:lnTo>
                    <a:pt x="658" y="494"/>
                  </a:lnTo>
                  <a:lnTo>
                    <a:pt x="649" y="489"/>
                  </a:lnTo>
                  <a:lnTo>
                    <a:pt x="649" y="484"/>
                  </a:lnTo>
                  <a:lnTo>
                    <a:pt x="649" y="472"/>
                  </a:lnTo>
                  <a:lnTo>
                    <a:pt x="643" y="468"/>
                  </a:lnTo>
                  <a:lnTo>
                    <a:pt x="643" y="463"/>
                  </a:lnTo>
                  <a:lnTo>
                    <a:pt x="637" y="456"/>
                  </a:lnTo>
                  <a:lnTo>
                    <a:pt x="637" y="451"/>
                  </a:lnTo>
                  <a:lnTo>
                    <a:pt x="637" y="446"/>
                  </a:lnTo>
                  <a:lnTo>
                    <a:pt x="631" y="441"/>
                  </a:lnTo>
                  <a:lnTo>
                    <a:pt x="631" y="434"/>
                  </a:lnTo>
                  <a:lnTo>
                    <a:pt x="631" y="429"/>
                  </a:lnTo>
                  <a:lnTo>
                    <a:pt x="631" y="425"/>
                  </a:lnTo>
                  <a:lnTo>
                    <a:pt x="622" y="420"/>
                  </a:lnTo>
                  <a:lnTo>
                    <a:pt x="622" y="413"/>
                  </a:lnTo>
                  <a:lnTo>
                    <a:pt x="622" y="403"/>
                  </a:lnTo>
                  <a:lnTo>
                    <a:pt x="622" y="398"/>
                  </a:lnTo>
                  <a:lnTo>
                    <a:pt x="622" y="391"/>
                  </a:lnTo>
                  <a:lnTo>
                    <a:pt x="616" y="386"/>
                  </a:lnTo>
                  <a:lnTo>
                    <a:pt x="616" y="382"/>
                  </a:lnTo>
                  <a:lnTo>
                    <a:pt x="616" y="377"/>
                  </a:lnTo>
                  <a:lnTo>
                    <a:pt x="616" y="370"/>
                  </a:lnTo>
                  <a:lnTo>
                    <a:pt x="616" y="365"/>
                  </a:lnTo>
                  <a:lnTo>
                    <a:pt x="611" y="360"/>
                  </a:lnTo>
                  <a:lnTo>
                    <a:pt x="611" y="355"/>
                  </a:lnTo>
                  <a:lnTo>
                    <a:pt x="611" y="348"/>
                  </a:lnTo>
                  <a:lnTo>
                    <a:pt x="611" y="339"/>
                  </a:lnTo>
                  <a:lnTo>
                    <a:pt x="611" y="334"/>
                  </a:lnTo>
                  <a:lnTo>
                    <a:pt x="611" y="327"/>
                  </a:lnTo>
                  <a:lnTo>
                    <a:pt x="605" y="322"/>
                  </a:lnTo>
                  <a:lnTo>
                    <a:pt x="605" y="317"/>
                  </a:lnTo>
                  <a:lnTo>
                    <a:pt x="605" y="312"/>
                  </a:lnTo>
                  <a:lnTo>
                    <a:pt x="605" y="305"/>
                  </a:lnTo>
                  <a:lnTo>
                    <a:pt x="605" y="301"/>
                  </a:lnTo>
                  <a:lnTo>
                    <a:pt x="605" y="296"/>
                  </a:lnTo>
                  <a:lnTo>
                    <a:pt x="605" y="291"/>
                  </a:lnTo>
                  <a:lnTo>
                    <a:pt x="596" y="284"/>
                  </a:lnTo>
                  <a:lnTo>
                    <a:pt x="596" y="274"/>
                  </a:lnTo>
                  <a:lnTo>
                    <a:pt x="596" y="270"/>
                  </a:lnTo>
                  <a:lnTo>
                    <a:pt x="596" y="262"/>
                  </a:lnTo>
                  <a:lnTo>
                    <a:pt x="596" y="258"/>
                  </a:lnTo>
                  <a:lnTo>
                    <a:pt x="596" y="253"/>
                  </a:lnTo>
                  <a:lnTo>
                    <a:pt x="596" y="248"/>
                  </a:lnTo>
                  <a:lnTo>
                    <a:pt x="596" y="241"/>
                  </a:lnTo>
                  <a:lnTo>
                    <a:pt x="596" y="236"/>
                  </a:lnTo>
                  <a:lnTo>
                    <a:pt x="596" y="231"/>
                  </a:lnTo>
                  <a:lnTo>
                    <a:pt x="596" y="219"/>
                  </a:lnTo>
                  <a:lnTo>
                    <a:pt x="590" y="215"/>
                  </a:lnTo>
                  <a:lnTo>
                    <a:pt x="590" y="210"/>
                  </a:lnTo>
                  <a:lnTo>
                    <a:pt x="590" y="205"/>
                  </a:lnTo>
                  <a:lnTo>
                    <a:pt x="590" y="198"/>
                  </a:lnTo>
                  <a:lnTo>
                    <a:pt x="590" y="193"/>
                  </a:lnTo>
                  <a:lnTo>
                    <a:pt x="590" y="188"/>
                  </a:lnTo>
                  <a:lnTo>
                    <a:pt x="596" y="184"/>
                  </a:lnTo>
                  <a:lnTo>
                    <a:pt x="596" y="176"/>
                  </a:lnTo>
                  <a:lnTo>
                    <a:pt x="596" y="172"/>
                  </a:lnTo>
                  <a:lnTo>
                    <a:pt x="596" y="162"/>
                  </a:lnTo>
                  <a:lnTo>
                    <a:pt x="596" y="155"/>
                  </a:lnTo>
                  <a:lnTo>
                    <a:pt x="596" y="150"/>
                  </a:lnTo>
                  <a:lnTo>
                    <a:pt x="596" y="145"/>
                  </a:lnTo>
                  <a:lnTo>
                    <a:pt x="596" y="141"/>
                  </a:lnTo>
                  <a:lnTo>
                    <a:pt x="596" y="133"/>
                  </a:lnTo>
                  <a:lnTo>
                    <a:pt x="605" y="129"/>
                  </a:lnTo>
                  <a:lnTo>
                    <a:pt x="605" y="124"/>
                  </a:lnTo>
                  <a:lnTo>
                    <a:pt x="605" y="119"/>
                  </a:lnTo>
                  <a:lnTo>
                    <a:pt x="605" y="107"/>
                  </a:lnTo>
                  <a:lnTo>
                    <a:pt x="605" y="102"/>
                  </a:lnTo>
                  <a:lnTo>
                    <a:pt x="611" y="98"/>
                  </a:lnTo>
                  <a:lnTo>
                    <a:pt x="611" y="91"/>
                  </a:lnTo>
                  <a:lnTo>
                    <a:pt x="611" y="86"/>
                  </a:lnTo>
                  <a:lnTo>
                    <a:pt x="616" y="81"/>
                  </a:lnTo>
                  <a:lnTo>
                    <a:pt x="616" y="76"/>
                  </a:lnTo>
                  <a:lnTo>
                    <a:pt x="622" y="69"/>
                  </a:lnTo>
                  <a:lnTo>
                    <a:pt x="622" y="64"/>
                  </a:lnTo>
                  <a:lnTo>
                    <a:pt x="631" y="60"/>
                  </a:lnTo>
                  <a:lnTo>
                    <a:pt x="631" y="55"/>
                  </a:lnTo>
                  <a:lnTo>
                    <a:pt x="637" y="55"/>
                  </a:lnTo>
                  <a:lnTo>
                    <a:pt x="643" y="48"/>
                  </a:lnTo>
                  <a:lnTo>
                    <a:pt x="649" y="48"/>
                  </a:lnTo>
                  <a:lnTo>
                    <a:pt x="649" y="43"/>
                  </a:lnTo>
                  <a:lnTo>
                    <a:pt x="664" y="43"/>
                  </a:lnTo>
                  <a:lnTo>
                    <a:pt x="670" y="43"/>
                  </a:lnTo>
                  <a:lnTo>
                    <a:pt x="675" y="43"/>
                  </a:lnTo>
                  <a:lnTo>
                    <a:pt x="684" y="43"/>
                  </a:lnTo>
                  <a:lnTo>
                    <a:pt x="690" y="43"/>
                  </a:lnTo>
                  <a:lnTo>
                    <a:pt x="696" y="43"/>
                  </a:lnTo>
                  <a:lnTo>
                    <a:pt x="702" y="43"/>
                  </a:lnTo>
                  <a:lnTo>
                    <a:pt x="717" y="43"/>
                  </a:lnTo>
                  <a:lnTo>
                    <a:pt x="723" y="43"/>
                  </a:lnTo>
                  <a:lnTo>
                    <a:pt x="729" y="38"/>
                  </a:lnTo>
                  <a:lnTo>
                    <a:pt x="737" y="38"/>
                  </a:lnTo>
                  <a:lnTo>
                    <a:pt x="743" y="38"/>
                  </a:lnTo>
                  <a:lnTo>
                    <a:pt x="749" y="38"/>
                  </a:lnTo>
                  <a:lnTo>
                    <a:pt x="764" y="38"/>
                  </a:lnTo>
                  <a:lnTo>
                    <a:pt x="770" y="38"/>
                  </a:lnTo>
                  <a:lnTo>
                    <a:pt x="776" y="38"/>
                  </a:lnTo>
                  <a:lnTo>
                    <a:pt x="782" y="38"/>
                  </a:lnTo>
                  <a:lnTo>
                    <a:pt x="791" y="38"/>
                  </a:lnTo>
                  <a:lnTo>
                    <a:pt x="797" y="38"/>
                  </a:lnTo>
                  <a:lnTo>
                    <a:pt x="808" y="38"/>
                  </a:lnTo>
                  <a:lnTo>
                    <a:pt x="817" y="38"/>
                  </a:lnTo>
                  <a:lnTo>
                    <a:pt x="823" y="38"/>
                  </a:lnTo>
                  <a:lnTo>
                    <a:pt x="829" y="26"/>
                  </a:lnTo>
                  <a:lnTo>
                    <a:pt x="829" y="21"/>
                  </a:lnTo>
                  <a:lnTo>
                    <a:pt x="829" y="12"/>
                  </a:lnTo>
                  <a:lnTo>
                    <a:pt x="829" y="5"/>
                  </a:lnTo>
                  <a:lnTo>
                    <a:pt x="835" y="0"/>
                  </a:lnTo>
                  <a:lnTo>
                    <a:pt x="844" y="0"/>
                  </a:lnTo>
                  <a:lnTo>
                    <a:pt x="850" y="0"/>
                  </a:lnTo>
                  <a:lnTo>
                    <a:pt x="861" y="0"/>
                  </a:lnTo>
                  <a:lnTo>
                    <a:pt x="870" y="5"/>
                  </a:lnTo>
                  <a:lnTo>
                    <a:pt x="876" y="5"/>
                  </a:lnTo>
                  <a:lnTo>
                    <a:pt x="882" y="5"/>
                  </a:lnTo>
                  <a:lnTo>
                    <a:pt x="888" y="5"/>
                  </a:lnTo>
                  <a:lnTo>
                    <a:pt x="897" y="12"/>
                  </a:lnTo>
                  <a:lnTo>
                    <a:pt x="903" y="12"/>
                  </a:lnTo>
                  <a:lnTo>
                    <a:pt x="909" y="17"/>
                  </a:lnTo>
                  <a:lnTo>
                    <a:pt x="915" y="17"/>
                  </a:lnTo>
                  <a:lnTo>
                    <a:pt x="923" y="21"/>
                  </a:lnTo>
                  <a:lnTo>
                    <a:pt x="929" y="21"/>
                  </a:lnTo>
                  <a:lnTo>
                    <a:pt x="935" y="26"/>
                  </a:lnTo>
                  <a:lnTo>
                    <a:pt x="941" y="26"/>
                  </a:lnTo>
                  <a:lnTo>
                    <a:pt x="950" y="33"/>
                  </a:lnTo>
                  <a:lnTo>
                    <a:pt x="956" y="38"/>
                  </a:lnTo>
                  <a:lnTo>
                    <a:pt x="962" y="38"/>
                  </a:lnTo>
                  <a:lnTo>
                    <a:pt x="962" y="43"/>
                  </a:lnTo>
                  <a:lnTo>
                    <a:pt x="968" y="48"/>
                  </a:lnTo>
                  <a:lnTo>
                    <a:pt x="977" y="55"/>
                  </a:lnTo>
                  <a:lnTo>
                    <a:pt x="982" y="55"/>
                  </a:lnTo>
                  <a:lnTo>
                    <a:pt x="982" y="60"/>
                  </a:lnTo>
                  <a:lnTo>
                    <a:pt x="988" y="64"/>
                  </a:lnTo>
                  <a:lnTo>
                    <a:pt x="994" y="69"/>
                  </a:lnTo>
                  <a:lnTo>
                    <a:pt x="1003" y="76"/>
                  </a:lnTo>
                  <a:lnTo>
                    <a:pt x="1009" y="76"/>
                  </a:lnTo>
                  <a:lnTo>
                    <a:pt x="1015" y="81"/>
                  </a:lnTo>
                  <a:lnTo>
                    <a:pt x="1021" y="81"/>
                  </a:lnTo>
                  <a:lnTo>
                    <a:pt x="1036" y="86"/>
                  </a:lnTo>
                  <a:lnTo>
                    <a:pt x="1036" y="91"/>
                  </a:lnTo>
                  <a:lnTo>
                    <a:pt x="1042" y="98"/>
                  </a:lnTo>
                  <a:lnTo>
                    <a:pt x="1047" y="98"/>
                  </a:lnTo>
                  <a:lnTo>
                    <a:pt x="1056" y="102"/>
                  </a:lnTo>
                  <a:lnTo>
                    <a:pt x="1062" y="107"/>
                  </a:lnTo>
                  <a:lnTo>
                    <a:pt x="1062" y="112"/>
                  </a:lnTo>
                  <a:lnTo>
                    <a:pt x="1068" y="119"/>
                  </a:lnTo>
                  <a:lnTo>
                    <a:pt x="1074" y="124"/>
                  </a:lnTo>
                  <a:lnTo>
                    <a:pt x="1074" y="129"/>
                  </a:lnTo>
                  <a:lnTo>
                    <a:pt x="1083" y="133"/>
                  </a:lnTo>
                  <a:lnTo>
                    <a:pt x="1083" y="141"/>
                  </a:lnTo>
                  <a:lnTo>
                    <a:pt x="1089" y="145"/>
                  </a:lnTo>
                  <a:lnTo>
                    <a:pt x="1089" y="150"/>
                  </a:lnTo>
                  <a:lnTo>
                    <a:pt x="1095" y="155"/>
                  </a:lnTo>
                  <a:lnTo>
                    <a:pt x="1101" y="162"/>
                  </a:lnTo>
                  <a:lnTo>
                    <a:pt x="1109" y="162"/>
                  </a:lnTo>
                  <a:lnTo>
                    <a:pt x="1109" y="167"/>
                  </a:lnTo>
                  <a:lnTo>
                    <a:pt x="1115" y="172"/>
                  </a:lnTo>
                  <a:lnTo>
                    <a:pt x="1115" y="176"/>
                  </a:lnTo>
                  <a:lnTo>
                    <a:pt x="1121" y="184"/>
                  </a:lnTo>
                  <a:lnTo>
                    <a:pt x="1121" y="188"/>
                  </a:lnTo>
                  <a:lnTo>
                    <a:pt x="1121" y="193"/>
                  </a:lnTo>
                  <a:lnTo>
                    <a:pt x="1127" y="198"/>
                  </a:lnTo>
                  <a:lnTo>
                    <a:pt x="1127" y="205"/>
                  </a:lnTo>
                  <a:lnTo>
                    <a:pt x="1127" y="210"/>
                  </a:lnTo>
                  <a:lnTo>
                    <a:pt x="1136" y="215"/>
                  </a:lnTo>
                  <a:lnTo>
                    <a:pt x="1136" y="219"/>
                  </a:lnTo>
                  <a:lnTo>
                    <a:pt x="1136" y="231"/>
                  </a:lnTo>
                  <a:lnTo>
                    <a:pt x="1136" y="236"/>
                  </a:lnTo>
                  <a:lnTo>
                    <a:pt x="1136" y="241"/>
                  </a:lnTo>
                  <a:lnTo>
                    <a:pt x="1142" y="248"/>
                  </a:lnTo>
                  <a:lnTo>
                    <a:pt x="1142" y="253"/>
                  </a:lnTo>
                  <a:lnTo>
                    <a:pt x="1142" y="258"/>
                  </a:lnTo>
                  <a:lnTo>
                    <a:pt x="1142" y="270"/>
                  </a:lnTo>
                  <a:lnTo>
                    <a:pt x="1142" y="274"/>
                  </a:lnTo>
                  <a:lnTo>
                    <a:pt x="1142" y="279"/>
                  </a:lnTo>
                  <a:lnTo>
                    <a:pt x="1142" y="284"/>
                  </a:lnTo>
                  <a:lnTo>
                    <a:pt x="1142" y="291"/>
                  </a:lnTo>
                  <a:lnTo>
                    <a:pt x="1142" y="296"/>
                  </a:lnTo>
                  <a:lnTo>
                    <a:pt x="1142" y="305"/>
                  </a:lnTo>
                  <a:lnTo>
                    <a:pt x="1142" y="312"/>
                  </a:lnTo>
                  <a:lnTo>
                    <a:pt x="1142" y="317"/>
                  </a:lnTo>
                  <a:lnTo>
                    <a:pt x="1136" y="322"/>
                  </a:lnTo>
                  <a:lnTo>
                    <a:pt x="1136" y="327"/>
                  </a:lnTo>
                  <a:lnTo>
                    <a:pt x="1136" y="334"/>
                  </a:lnTo>
                  <a:lnTo>
                    <a:pt x="1142" y="334"/>
                  </a:lnTo>
                  <a:lnTo>
                    <a:pt x="1148" y="339"/>
                  </a:lnTo>
                  <a:lnTo>
                    <a:pt x="1148" y="343"/>
                  </a:lnTo>
                  <a:lnTo>
                    <a:pt x="1154" y="348"/>
                  </a:lnTo>
                  <a:lnTo>
                    <a:pt x="1154" y="355"/>
                  </a:lnTo>
                  <a:lnTo>
                    <a:pt x="1163" y="360"/>
                  </a:lnTo>
                  <a:lnTo>
                    <a:pt x="1163" y="365"/>
                  </a:lnTo>
                  <a:lnTo>
                    <a:pt x="1163" y="370"/>
                  </a:lnTo>
                  <a:lnTo>
                    <a:pt x="1163" y="377"/>
                  </a:lnTo>
                  <a:lnTo>
                    <a:pt x="1163" y="382"/>
                  </a:lnTo>
                  <a:lnTo>
                    <a:pt x="1163" y="386"/>
                  </a:lnTo>
                  <a:lnTo>
                    <a:pt x="1163" y="391"/>
                  </a:lnTo>
                  <a:lnTo>
                    <a:pt x="1163" y="398"/>
                  </a:lnTo>
                  <a:lnTo>
                    <a:pt x="1163" y="403"/>
                  </a:lnTo>
                  <a:lnTo>
                    <a:pt x="1163" y="408"/>
                  </a:lnTo>
                  <a:lnTo>
                    <a:pt x="1163" y="413"/>
                  </a:lnTo>
                  <a:lnTo>
                    <a:pt x="1154" y="420"/>
                  </a:lnTo>
                  <a:lnTo>
                    <a:pt x="1154" y="425"/>
                  </a:lnTo>
                  <a:lnTo>
                    <a:pt x="1154" y="429"/>
                  </a:lnTo>
                  <a:lnTo>
                    <a:pt x="1154" y="434"/>
                  </a:lnTo>
                  <a:lnTo>
                    <a:pt x="1154" y="441"/>
                  </a:lnTo>
                  <a:lnTo>
                    <a:pt x="1148" y="446"/>
                  </a:lnTo>
                  <a:lnTo>
                    <a:pt x="1148" y="451"/>
                  </a:lnTo>
                  <a:lnTo>
                    <a:pt x="1148" y="456"/>
                  </a:lnTo>
                  <a:lnTo>
                    <a:pt x="1142" y="463"/>
                  </a:lnTo>
                  <a:lnTo>
                    <a:pt x="1142" y="468"/>
                  </a:lnTo>
                  <a:lnTo>
                    <a:pt x="1142" y="472"/>
                  </a:lnTo>
                  <a:lnTo>
                    <a:pt x="1136" y="477"/>
                  </a:lnTo>
                  <a:lnTo>
                    <a:pt x="1136" y="484"/>
                  </a:lnTo>
                  <a:lnTo>
                    <a:pt x="1127" y="489"/>
                  </a:lnTo>
                  <a:lnTo>
                    <a:pt x="1127" y="494"/>
                  </a:lnTo>
                  <a:lnTo>
                    <a:pt x="1127" y="499"/>
                  </a:lnTo>
                  <a:lnTo>
                    <a:pt x="1121" y="506"/>
                  </a:lnTo>
                  <a:lnTo>
                    <a:pt x="1121" y="511"/>
                  </a:lnTo>
                  <a:lnTo>
                    <a:pt x="1115" y="515"/>
                  </a:lnTo>
                  <a:lnTo>
                    <a:pt x="1115" y="520"/>
                  </a:lnTo>
                  <a:lnTo>
                    <a:pt x="1109" y="527"/>
                  </a:lnTo>
                  <a:lnTo>
                    <a:pt x="1101" y="532"/>
                  </a:lnTo>
                  <a:lnTo>
                    <a:pt x="1101" y="537"/>
                  </a:lnTo>
                  <a:lnTo>
                    <a:pt x="1095" y="542"/>
                  </a:lnTo>
                  <a:lnTo>
                    <a:pt x="1089" y="549"/>
                  </a:lnTo>
                  <a:lnTo>
                    <a:pt x="1083" y="553"/>
                  </a:lnTo>
                  <a:lnTo>
                    <a:pt x="1074" y="558"/>
                  </a:lnTo>
                  <a:lnTo>
                    <a:pt x="1068" y="563"/>
                  </a:lnTo>
                  <a:lnTo>
                    <a:pt x="1062" y="570"/>
                  </a:lnTo>
                  <a:lnTo>
                    <a:pt x="1056" y="575"/>
                  </a:lnTo>
                  <a:lnTo>
                    <a:pt x="1056" y="580"/>
                  </a:lnTo>
                  <a:lnTo>
                    <a:pt x="1047" y="585"/>
                  </a:lnTo>
                  <a:lnTo>
                    <a:pt x="1047" y="592"/>
                  </a:lnTo>
                  <a:lnTo>
                    <a:pt x="1042" y="596"/>
                  </a:lnTo>
                  <a:lnTo>
                    <a:pt x="1036" y="601"/>
                  </a:lnTo>
                  <a:lnTo>
                    <a:pt x="1036" y="606"/>
                  </a:lnTo>
                  <a:lnTo>
                    <a:pt x="1030" y="613"/>
                  </a:lnTo>
                  <a:lnTo>
                    <a:pt x="1021" y="613"/>
                  </a:lnTo>
                  <a:lnTo>
                    <a:pt x="1015" y="613"/>
                  </a:lnTo>
                  <a:lnTo>
                    <a:pt x="1009" y="613"/>
                  </a:lnTo>
                  <a:lnTo>
                    <a:pt x="1003" y="613"/>
                  </a:lnTo>
                  <a:lnTo>
                    <a:pt x="994" y="613"/>
                  </a:lnTo>
                  <a:lnTo>
                    <a:pt x="988" y="613"/>
                  </a:lnTo>
                  <a:lnTo>
                    <a:pt x="982" y="606"/>
                  </a:lnTo>
                  <a:lnTo>
                    <a:pt x="977" y="606"/>
                  </a:lnTo>
                  <a:lnTo>
                    <a:pt x="968" y="601"/>
                  </a:lnTo>
                  <a:lnTo>
                    <a:pt x="962" y="601"/>
                  </a:lnTo>
                  <a:lnTo>
                    <a:pt x="956" y="596"/>
                  </a:lnTo>
                  <a:lnTo>
                    <a:pt x="950" y="596"/>
                  </a:lnTo>
                  <a:lnTo>
                    <a:pt x="941" y="596"/>
                  </a:lnTo>
                  <a:lnTo>
                    <a:pt x="935" y="592"/>
                  </a:lnTo>
                  <a:lnTo>
                    <a:pt x="929" y="592"/>
                  </a:lnTo>
                  <a:lnTo>
                    <a:pt x="923" y="592"/>
                  </a:lnTo>
                  <a:lnTo>
                    <a:pt x="915" y="592"/>
                  </a:lnTo>
                  <a:lnTo>
                    <a:pt x="909" y="592"/>
                  </a:lnTo>
                  <a:lnTo>
                    <a:pt x="897" y="596"/>
                  </a:lnTo>
                  <a:lnTo>
                    <a:pt x="888" y="596"/>
                  </a:lnTo>
                  <a:lnTo>
                    <a:pt x="876" y="596"/>
                  </a:lnTo>
                  <a:lnTo>
                    <a:pt x="876" y="601"/>
                  </a:lnTo>
                  <a:lnTo>
                    <a:pt x="870" y="601"/>
                  </a:lnTo>
                  <a:lnTo>
                    <a:pt x="861" y="601"/>
                  </a:lnTo>
                  <a:lnTo>
                    <a:pt x="850" y="606"/>
                  </a:lnTo>
                  <a:lnTo>
                    <a:pt x="835" y="606"/>
                  </a:lnTo>
                  <a:lnTo>
                    <a:pt x="829" y="606"/>
                  </a:lnTo>
                  <a:lnTo>
                    <a:pt x="823" y="606"/>
                  </a:lnTo>
                  <a:lnTo>
                    <a:pt x="817" y="613"/>
                  </a:lnTo>
                  <a:lnTo>
                    <a:pt x="802" y="613"/>
                  </a:lnTo>
                  <a:lnTo>
                    <a:pt x="802" y="623"/>
                  </a:lnTo>
                  <a:lnTo>
                    <a:pt x="802" y="627"/>
                  </a:lnTo>
                  <a:lnTo>
                    <a:pt x="802" y="635"/>
                  </a:lnTo>
                  <a:lnTo>
                    <a:pt x="802" y="639"/>
                  </a:lnTo>
                  <a:lnTo>
                    <a:pt x="802" y="649"/>
                  </a:lnTo>
                  <a:lnTo>
                    <a:pt x="802" y="656"/>
                  </a:lnTo>
                  <a:lnTo>
                    <a:pt x="802" y="661"/>
                  </a:lnTo>
                  <a:lnTo>
                    <a:pt x="808" y="656"/>
                  </a:lnTo>
                  <a:lnTo>
                    <a:pt x="817" y="656"/>
                  </a:lnTo>
                  <a:lnTo>
                    <a:pt x="823" y="649"/>
                  </a:lnTo>
                  <a:lnTo>
                    <a:pt x="829" y="649"/>
                  </a:lnTo>
                  <a:lnTo>
                    <a:pt x="835" y="644"/>
                  </a:lnTo>
                  <a:lnTo>
                    <a:pt x="844" y="644"/>
                  </a:lnTo>
                  <a:lnTo>
                    <a:pt x="850" y="644"/>
                  </a:lnTo>
                  <a:lnTo>
                    <a:pt x="861" y="644"/>
                  </a:lnTo>
                  <a:lnTo>
                    <a:pt x="870" y="644"/>
                  </a:lnTo>
                  <a:lnTo>
                    <a:pt x="876" y="644"/>
                  </a:lnTo>
                  <a:lnTo>
                    <a:pt x="882" y="649"/>
                  </a:lnTo>
                  <a:lnTo>
                    <a:pt x="888" y="649"/>
                  </a:lnTo>
                  <a:lnTo>
                    <a:pt x="897" y="656"/>
                  </a:lnTo>
                  <a:lnTo>
                    <a:pt x="897" y="661"/>
                  </a:lnTo>
                  <a:lnTo>
                    <a:pt x="903" y="666"/>
                  </a:lnTo>
                  <a:lnTo>
                    <a:pt x="909" y="666"/>
                  </a:lnTo>
                  <a:lnTo>
                    <a:pt x="909" y="670"/>
                  </a:lnTo>
                  <a:lnTo>
                    <a:pt x="915" y="678"/>
                  </a:lnTo>
                  <a:lnTo>
                    <a:pt x="915" y="682"/>
                  </a:lnTo>
                  <a:lnTo>
                    <a:pt x="915" y="687"/>
                  </a:lnTo>
                  <a:lnTo>
                    <a:pt x="915" y="692"/>
                  </a:lnTo>
                  <a:lnTo>
                    <a:pt x="923" y="699"/>
                  </a:lnTo>
                  <a:lnTo>
                    <a:pt x="923" y="704"/>
                  </a:lnTo>
                  <a:lnTo>
                    <a:pt x="923" y="713"/>
                  </a:lnTo>
                  <a:lnTo>
                    <a:pt x="923" y="721"/>
                  </a:lnTo>
                  <a:lnTo>
                    <a:pt x="923" y="725"/>
                  </a:lnTo>
                  <a:lnTo>
                    <a:pt x="923" y="730"/>
                  </a:lnTo>
                  <a:lnTo>
                    <a:pt x="923" y="735"/>
                  </a:lnTo>
                  <a:lnTo>
                    <a:pt x="923" y="742"/>
                  </a:lnTo>
                  <a:lnTo>
                    <a:pt x="923" y="747"/>
                  </a:lnTo>
                  <a:lnTo>
                    <a:pt x="915" y="752"/>
                  </a:lnTo>
                  <a:lnTo>
                    <a:pt x="915" y="756"/>
                  </a:lnTo>
                  <a:lnTo>
                    <a:pt x="915" y="768"/>
                  </a:lnTo>
                  <a:lnTo>
                    <a:pt x="915" y="773"/>
                  </a:lnTo>
                  <a:lnTo>
                    <a:pt x="915" y="778"/>
                  </a:lnTo>
                  <a:lnTo>
                    <a:pt x="909" y="785"/>
                  </a:lnTo>
                  <a:lnTo>
                    <a:pt x="909" y="790"/>
                  </a:lnTo>
                  <a:lnTo>
                    <a:pt x="909" y="794"/>
                  </a:lnTo>
                  <a:lnTo>
                    <a:pt x="909" y="799"/>
                  </a:lnTo>
                  <a:lnTo>
                    <a:pt x="903" y="806"/>
                  </a:lnTo>
                  <a:lnTo>
                    <a:pt x="903" y="811"/>
                  </a:lnTo>
                  <a:lnTo>
                    <a:pt x="903" y="816"/>
                  </a:lnTo>
                  <a:lnTo>
                    <a:pt x="897" y="821"/>
                  </a:lnTo>
                  <a:lnTo>
                    <a:pt x="897" y="828"/>
                  </a:lnTo>
                  <a:lnTo>
                    <a:pt x="897" y="833"/>
                  </a:lnTo>
                  <a:lnTo>
                    <a:pt x="888" y="837"/>
                  </a:lnTo>
                  <a:lnTo>
                    <a:pt x="888" y="842"/>
                  </a:lnTo>
                  <a:lnTo>
                    <a:pt x="882" y="849"/>
                  </a:lnTo>
                  <a:lnTo>
                    <a:pt x="882" y="854"/>
                  </a:lnTo>
                  <a:lnTo>
                    <a:pt x="876" y="859"/>
                  </a:lnTo>
                  <a:lnTo>
                    <a:pt x="876" y="864"/>
                  </a:lnTo>
                  <a:lnTo>
                    <a:pt x="870" y="871"/>
                  </a:lnTo>
                  <a:lnTo>
                    <a:pt x="870" y="876"/>
                  </a:lnTo>
                  <a:lnTo>
                    <a:pt x="861" y="880"/>
                  </a:lnTo>
                  <a:lnTo>
                    <a:pt x="861" y="885"/>
                  </a:lnTo>
                  <a:lnTo>
                    <a:pt x="856" y="892"/>
                  </a:lnTo>
                  <a:lnTo>
                    <a:pt x="856" y="897"/>
                  </a:lnTo>
                  <a:lnTo>
                    <a:pt x="850" y="902"/>
                  </a:lnTo>
                  <a:lnTo>
                    <a:pt x="850" y="907"/>
                  </a:lnTo>
                  <a:lnTo>
                    <a:pt x="844" y="914"/>
                  </a:lnTo>
                  <a:lnTo>
                    <a:pt x="835" y="919"/>
                  </a:lnTo>
                  <a:lnTo>
                    <a:pt x="835" y="923"/>
                  </a:lnTo>
                  <a:lnTo>
                    <a:pt x="829" y="928"/>
                  </a:lnTo>
                  <a:lnTo>
                    <a:pt x="823" y="935"/>
                  </a:lnTo>
                  <a:lnTo>
                    <a:pt x="823" y="940"/>
                  </a:lnTo>
                  <a:lnTo>
                    <a:pt x="817" y="945"/>
                  </a:lnTo>
                  <a:lnTo>
                    <a:pt x="808" y="945"/>
                  </a:lnTo>
                  <a:lnTo>
                    <a:pt x="802" y="945"/>
                  </a:lnTo>
                  <a:lnTo>
                    <a:pt x="797" y="950"/>
                  </a:lnTo>
                  <a:lnTo>
                    <a:pt x="797" y="957"/>
                  </a:lnTo>
                  <a:lnTo>
                    <a:pt x="797" y="962"/>
                  </a:lnTo>
                  <a:lnTo>
                    <a:pt x="797" y="966"/>
                  </a:lnTo>
                  <a:lnTo>
                    <a:pt x="797" y="971"/>
                  </a:lnTo>
                  <a:lnTo>
                    <a:pt x="797" y="983"/>
                  </a:lnTo>
                  <a:lnTo>
                    <a:pt x="791" y="988"/>
                  </a:lnTo>
                  <a:lnTo>
                    <a:pt x="791" y="993"/>
                  </a:lnTo>
                  <a:lnTo>
                    <a:pt x="791" y="1000"/>
                  </a:lnTo>
                  <a:lnTo>
                    <a:pt x="791" y="1004"/>
                  </a:lnTo>
                  <a:lnTo>
                    <a:pt x="791" y="1009"/>
                  </a:lnTo>
                  <a:lnTo>
                    <a:pt x="791" y="1014"/>
                  </a:lnTo>
                  <a:lnTo>
                    <a:pt x="782" y="1021"/>
                  </a:lnTo>
                  <a:lnTo>
                    <a:pt x="782" y="1026"/>
                  </a:lnTo>
                  <a:lnTo>
                    <a:pt x="782" y="1031"/>
                  </a:lnTo>
                  <a:lnTo>
                    <a:pt x="776" y="1043"/>
                  </a:lnTo>
                  <a:lnTo>
                    <a:pt x="776" y="1047"/>
                  </a:lnTo>
                  <a:lnTo>
                    <a:pt x="776" y="1057"/>
                  </a:lnTo>
                  <a:lnTo>
                    <a:pt x="770" y="1064"/>
                  </a:lnTo>
                  <a:lnTo>
                    <a:pt x="770" y="1074"/>
                  </a:lnTo>
                  <a:lnTo>
                    <a:pt x="764" y="1078"/>
                  </a:lnTo>
                  <a:lnTo>
                    <a:pt x="764" y="1090"/>
                  </a:lnTo>
                  <a:lnTo>
                    <a:pt x="764" y="1095"/>
                  </a:lnTo>
                  <a:lnTo>
                    <a:pt x="755" y="1100"/>
                  </a:lnTo>
                  <a:lnTo>
                    <a:pt x="755" y="1107"/>
                  </a:lnTo>
                  <a:lnTo>
                    <a:pt x="749" y="1112"/>
                  </a:lnTo>
                  <a:lnTo>
                    <a:pt x="743" y="1117"/>
                  </a:lnTo>
                  <a:lnTo>
                    <a:pt x="743" y="1121"/>
                  </a:lnTo>
                  <a:lnTo>
                    <a:pt x="737" y="1133"/>
                  </a:lnTo>
                  <a:lnTo>
                    <a:pt x="737" y="1138"/>
                  </a:lnTo>
                  <a:lnTo>
                    <a:pt x="729" y="1143"/>
                  </a:lnTo>
                  <a:lnTo>
                    <a:pt x="729" y="1150"/>
                  </a:lnTo>
                  <a:lnTo>
                    <a:pt x="723" y="1155"/>
                  </a:lnTo>
                  <a:lnTo>
                    <a:pt x="717" y="1160"/>
                  </a:lnTo>
                  <a:lnTo>
                    <a:pt x="717" y="1164"/>
                  </a:lnTo>
                  <a:lnTo>
                    <a:pt x="711" y="1172"/>
                  </a:lnTo>
                  <a:lnTo>
                    <a:pt x="711" y="1176"/>
                  </a:lnTo>
                  <a:lnTo>
                    <a:pt x="702" y="1181"/>
                  </a:lnTo>
                  <a:lnTo>
                    <a:pt x="696" y="1186"/>
                  </a:lnTo>
                  <a:lnTo>
                    <a:pt x="690" y="1193"/>
                  </a:lnTo>
                  <a:lnTo>
                    <a:pt x="684" y="1198"/>
                  </a:lnTo>
                  <a:lnTo>
                    <a:pt x="675" y="1203"/>
                  </a:lnTo>
                  <a:lnTo>
                    <a:pt x="675" y="1207"/>
                  </a:lnTo>
                  <a:lnTo>
                    <a:pt x="670" y="1214"/>
                  </a:lnTo>
                  <a:lnTo>
                    <a:pt x="664" y="1214"/>
                  </a:lnTo>
                  <a:lnTo>
                    <a:pt x="658" y="1219"/>
                  </a:lnTo>
                  <a:lnTo>
                    <a:pt x="649" y="1224"/>
                  </a:lnTo>
                  <a:lnTo>
                    <a:pt x="643" y="1229"/>
                  </a:lnTo>
                  <a:lnTo>
                    <a:pt x="637" y="1236"/>
                  </a:lnTo>
                  <a:lnTo>
                    <a:pt x="631" y="1241"/>
                  </a:lnTo>
                  <a:lnTo>
                    <a:pt x="622" y="1241"/>
                  </a:lnTo>
                  <a:lnTo>
                    <a:pt x="616" y="1246"/>
                  </a:lnTo>
                  <a:lnTo>
                    <a:pt x="611" y="1246"/>
                  </a:lnTo>
                  <a:lnTo>
                    <a:pt x="605" y="1250"/>
                  </a:lnTo>
                  <a:lnTo>
                    <a:pt x="596" y="1250"/>
                  </a:lnTo>
                  <a:lnTo>
                    <a:pt x="590" y="1250"/>
                  </a:lnTo>
                  <a:lnTo>
                    <a:pt x="584" y="1257"/>
                  </a:lnTo>
                  <a:lnTo>
                    <a:pt x="578" y="1257"/>
                  </a:lnTo>
                  <a:lnTo>
                    <a:pt x="572" y="1262"/>
                  </a:lnTo>
                  <a:lnTo>
                    <a:pt x="563" y="1262"/>
                  </a:lnTo>
                  <a:lnTo>
                    <a:pt x="557" y="1262"/>
                  </a:lnTo>
                  <a:lnTo>
                    <a:pt x="552" y="1262"/>
                  </a:lnTo>
                  <a:lnTo>
                    <a:pt x="546" y="1267"/>
                  </a:lnTo>
                  <a:lnTo>
                    <a:pt x="537" y="1267"/>
                  </a:lnTo>
                  <a:lnTo>
                    <a:pt x="531" y="1267"/>
                  </a:lnTo>
                  <a:lnTo>
                    <a:pt x="525" y="1267"/>
                  </a:lnTo>
                  <a:lnTo>
                    <a:pt x="510" y="1267"/>
                  </a:lnTo>
                  <a:lnTo>
                    <a:pt x="504" y="1267"/>
                  </a:lnTo>
                  <a:lnTo>
                    <a:pt x="498" y="1267"/>
                  </a:lnTo>
                  <a:lnTo>
                    <a:pt x="492" y="1267"/>
                  </a:lnTo>
                  <a:lnTo>
                    <a:pt x="484" y="1272"/>
                  </a:lnTo>
                  <a:lnTo>
                    <a:pt x="478" y="1272"/>
                  </a:lnTo>
                  <a:lnTo>
                    <a:pt x="472" y="1267"/>
                  </a:lnTo>
                  <a:lnTo>
                    <a:pt x="466" y="1267"/>
                  </a:lnTo>
                  <a:lnTo>
                    <a:pt x="457" y="1267"/>
                  </a:lnTo>
                  <a:lnTo>
                    <a:pt x="445" y="1267"/>
                  </a:lnTo>
                  <a:lnTo>
                    <a:pt x="439" y="1267"/>
                  </a:lnTo>
                  <a:lnTo>
                    <a:pt x="430" y="1267"/>
                  </a:lnTo>
                  <a:lnTo>
                    <a:pt x="425" y="1267"/>
                  </a:lnTo>
                  <a:lnTo>
                    <a:pt x="419" y="1267"/>
                  </a:lnTo>
                  <a:lnTo>
                    <a:pt x="413" y="1267"/>
                  </a:lnTo>
                  <a:lnTo>
                    <a:pt x="404" y="1262"/>
                  </a:lnTo>
                  <a:lnTo>
                    <a:pt x="398" y="1262"/>
                  </a:lnTo>
                  <a:lnTo>
                    <a:pt x="392" y="1262"/>
                  </a:lnTo>
                  <a:lnTo>
                    <a:pt x="386" y="1262"/>
                  </a:lnTo>
                  <a:lnTo>
                    <a:pt x="377" y="1257"/>
                  </a:lnTo>
                  <a:lnTo>
                    <a:pt x="371" y="1257"/>
                  </a:lnTo>
                  <a:lnTo>
                    <a:pt x="366" y="1250"/>
                  </a:lnTo>
                  <a:lnTo>
                    <a:pt x="360" y="1250"/>
                  </a:lnTo>
                  <a:lnTo>
                    <a:pt x="351" y="1246"/>
                  </a:lnTo>
                  <a:lnTo>
                    <a:pt x="345" y="1246"/>
                  </a:lnTo>
                  <a:lnTo>
                    <a:pt x="339" y="1241"/>
                  </a:lnTo>
                  <a:lnTo>
                    <a:pt x="333" y="1241"/>
                  </a:lnTo>
                  <a:lnTo>
                    <a:pt x="324" y="1236"/>
                  </a:lnTo>
                  <a:lnTo>
                    <a:pt x="318" y="1236"/>
                  </a:lnTo>
                  <a:lnTo>
                    <a:pt x="312" y="1229"/>
                  </a:lnTo>
                  <a:lnTo>
                    <a:pt x="307" y="1224"/>
                  </a:lnTo>
                  <a:lnTo>
                    <a:pt x="298" y="1224"/>
                  </a:lnTo>
                  <a:lnTo>
                    <a:pt x="292" y="1219"/>
                  </a:lnTo>
                  <a:lnTo>
                    <a:pt x="286" y="1214"/>
                  </a:lnTo>
                  <a:lnTo>
                    <a:pt x="280" y="1214"/>
                  </a:lnTo>
                  <a:lnTo>
                    <a:pt x="271" y="1207"/>
                  </a:lnTo>
                  <a:lnTo>
                    <a:pt x="265" y="1203"/>
                  </a:lnTo>
                  <a:lnTo>
                    <a:pt x="259" y="1198"/>
                  </a:lnTo>
                  <a:lnTo>
                    <a:pt x="253" y="1198"/>
                  </a:lnTo>
                  <a:lnTo>
                    <a:pt x="245" y="1193"/>
                  </a:lnTo>
                  <a:lnTo>
                    <a:pt x="239" y="1186"/>
                  </a:lnTo>
                  <a:lnTo>
                    <a:pt x="239" y="1181"/>
                  </a:lnTo>
                  <a:lnTo>
                    <a:pt x="233" y="1176"/>
                  </a:lnTo>
                  <a:lnTo>
                    <a:pt x="227" y="1176"/>
                  </a:lnTo>
                  <a:lnTo>
                    <a:pt x="218" y="1172"/>
                  </a:lnTo>
                  <a:lnTo>
                    <a:pt x="218" y="1164"/>
                  </a:lnTo>
                  <a:lnTo>
                    <a:pt x="212" y="1160"/>
                  </a:lnTo>
                  <a:lnTo>
                    <a:pt x="206" y="1155"/>
                  </a:lnTo>
                  <a:lnTo>
                    <a:pt x="206" y="1150"/>
                  </a:lnTo>
                  <a:lnTo>
                    <a:pt x="200" y="1143"/>
                  </a:lnTo>
                  <a:lnTo>
                    <a:pt x="191" y="1138"/>
                  </a:lnTo>
                  <a:lnTo>
                    <a:pt x="191" y="1133"/>
                  </a:lnTo>
                  <a:lnTo>
                    <a:pt x="185" y="1129"/>
                  </a:lnTo>
                  <a:lnTo>
                    <a:pt x="185" y="1121"/>
                  </a:lnTo>
                  <a:lnTo>
                    <a:pt x="180" y="1117"/>
                  </a:lnTo>
                  <a:lnTo>
                    <a:pt x="174" y="1112"/>
                  </a:lnTo>
                  <a:lnTo>
                    <a:pt x="174" y="1107"/>
                  </a:lnTo>
                  <a:lnTo>
                    <a:pt x="165" y="1100"/>
                  </a:lnTo>
                  <a:lnTo>
                    <a:pt x="165" y="1095"/>
                  </a:lnTo>
                  <a:lnTo>
                    <a:pt x="165" y="1090"/>
                  </a:lnTo>
                  <a:lnTo>
                    <a:pt x="159" y="1086"/>
                  </a:lnTo>
                  <a:lnTo>
                    <a:pt x="159" y="1078"/>
                  </a:lnTo>
                  <a:lnTo>
                    <a:pt x="153" y="1074"/>
                  </a:lnTo>
                  <a:lnTo>
                    <a:pt x="153" y="1069"/>
                  </a:lnTo>
                  <a:lnTo>
                    <a:pt x="153" y="1064"/>
                  </a:lnTo>
                  <a:lnTo>
                    <a:pt x="147" y="1052"/>
                  </a:lnTo>
                  <a:lnTo>
                    <a:pt x="147" y="1047"/>
                  </a:lnTo>
                  <a:lnTo>
                    <a:pt x="147" y="1043"/>
                  </a:lnTo>
                  <a:lnTo>
                    <a:pt x="138" y="1036"/>
                  </a:lnTo>
                  <a:lnTo>
                    <a:pt x="138" y="1031"/>
                  </a:lnTo>
                  <a:lnTo>
                    <a:pt x="138" y="1026"/>
                  </a:lnTo>
                  <a:lnTo>
                    <a:pt x="132" y="1021"/>
                  </a:lnTo>
                  <a:lnTo>
                    <a:pt x="132" y="1014"/>
                  </a:lnTo>
                  <a:lnTo>
                    <a:pt x="132" y="1004"/>
                  </a:lnTo>
                  <a:lnTo>
                    <a:pt x="132" y="1000"/>
                  </a:lnTo>
                  <a:lnTo>
                    <a:pt x="126" y="993"/>
                  </a:lnTo>
                  <a:lnTo>
                    <a:pt x="126" y="988"/>
                  </a:lnTo>
                  <a:lnTo>
                    <a:pt x="126" y="983"/>
                  </a:lnTo>
                  <a:lnTo>
                    <a:pt x="121" y="978"/>
                  </a:lnTo>
                  <a:lnTo>
                    <a:pt x="121" y="971"/>
                  </a:lnTo>
                  <a:lnTo>
                    <a:pt x="121" y="962"/>
                  </a:lnTo>
                  <a:lnTo>
                    <a:pt x="112" y="957"/>
                  </a:lnTo>
                  <a:lnTo>
                    <a:pt x="112" y="950"/>
                  </a:lnTo>
                  <a:lnTo>
                    <a:pt x="112" y="945"/>
                  </a:lnTo>
                  <a:lnTo>
                    <a:pt x="106" y="940"/>
                  </a:lnTo>
                  <a:lnTo>
                    <a:pt x="106" y="928"/>
                  </a:lnTo>
                  <a:lnTo>
                    <a:pt x="100" y="923"/>
                  </a:lnTo>
                  <a:lnTo>
                    <a:pt x="94" y="923"/>
                  </a:lnTo>
                  <a:lnTo>
                    <a:pt x="85" y="919"/>
                  </a:lnTo>
                  <a:lnTo>
                    <a:pt x="85" y="914"/>
                  </a:lnTo>
                  <a:lnTo>
                    <a:pt x="79" y="907"/>
                  </a:lnTo>
                  <a:lnTo>
                    <a:pt x="73" y="902"/>
                  </a:lnTo>
                  <a:lnTo>
                    <a:pt x="67" y="902"/>
                  </a:lnTo>
                  <a:lnTo>
                    <a:pt x="67" y="897"/>
                  </a:lnTo>
                  <a:lnTo>
                    <a:pt x="59" y="892"/>
                  </a:lnTo>
                  <a:lnTo>
                    <a:pt x="53" y="885"/>
                  </a:lnTo>
                  <a:lnTo>
                    <a:pt x="53" y="880"/>
                  </a:lnTo>
                  <a:lnTo>
                    <a:pt x="47" y="876"/>
                  </a:lnTo>
                  <a:lnTo>
                    <a:pt x="47" y="871"/>
                  </a:lnTo>
                  <a:lnTo>
                    <a:pt x="41" y="864"/>
                  </a:lnTo>
                  <a:lnTo>
                    <a:pt x="41" y="859"/>
                  </a:lnTo>
                  <a:lnTo>
                    <a:pt x="32" y="854"/>
                  </a:lnTo>
                  <a:lnTo>
                    <a:pt x="32" y="849"/>
                  </a:lnTo>
                  <a:lnTo>
                    <a:pt x="26" y="842"/>
                  </a:lnTo>
                  <a:lnTo>
                    <a:pt x="26" y="837"/>
                  </a:lnTo>
                  <a:lnTo>
                    <a:pt x="26" y="833"/>
                  </a:lnTo>
                  <a:lnTo>
                    <a:pt x="20" y="828"/>
                  </a:lnTo>
                  <a:lnTo>
                    <a:pt x="20" y="821"/>
                  </a:lnTo>
                  <a:lnTo>
                    <a:pt x="14" y="816"/>
                  </a:lnTo>
                  <a:lnTo>
                    <a:pt x="14" y="811"/>
                  </a:lnTo>
                  <a:lnTo>
                    <a:pt x="14" y="799"/>
                  </a:lnTo>
                  <a:lnTo>
                    <a:pt x="14" y="794"/>
                  </a:lnTo>
                  <a:lnTo>
                    <a:pt x="5" y="790"/>
                  </a:lnTo>
                  <a:lnTo>
                    <a:pt x="5" y="785"/>
                  </a:lnTo>
                  <a:lnTo>
                    <a:pt x="5" y="778"/>
                  </a:lnTo>
                  <a:lnTo>
                    <a:pt x="5" y="773"/>
                  </a:lnTo>
                  <a:lnTo>
                    <a:pt x="0" y="768"/>
                  </a:lnTo>
                  <a:lnTo>
                    <a:pt x="0" y="763"/>
                  </a:lnTo>
                  <a:lnTo>
                    <a:pt x="0" y="756"/>
                  </a:lnTo>
                  <a:lnTo>
                    <a:pt x="0" y="747"/>
                  </a:lnTo>
                  <a:lnTo>
                    <a:pt x="0" y="742"/>
                  </a:lnTo>
                  <a:lnTo>
                    <a:pt x="0" y="735"/>
                  </a:lnTo>
                  <a:lnTo>
                    <a:pt x="0" y="730"/>
                  </a:lnTo>
                  <a:lnTo>
                    <a:pt x="0" y="725"/>
                  </a:lnTo>
                  <a:lnTo>
                    <a:pt x="0" y="721"/>
                  </a:lnTo>
                  <a:lnTo>
                    <a:pt x="0" y="713"/>
                  </a:lnTo>
                  <a:lnTo>
                    <a:pt x="0" y="704"/>
                  </a:lnTo>
                  <a:lnTo>
                    <a:pt x="5" y="699"/>
                  </a:lnTo>
                  <a:lnTo>
                    <a:pt x="5" y="692"/>
                  </a:lnTo>
                  <a:lnTo>
                    <a:pt x="14" y="687"/>
                  </a:lnTo>
                  <a:lnTo>
                    <a:pt x="14" y="678"/>
                  </a:lnTo>
                  <a:lnTo>
                    <a:pt x="14" y="670"/>
                  </a:lnTo>
                  <a:lnTo>
                    <a:pt x="20" y="666"/>
                  </a:lnTo>
                  <a:lnTo>
                    <a:pt x="26" y="661"/>
                  </a:lnTo>
                  <a:lnTo>
                    <a:pt x="32" y="661"/>
                  </a:lnTo>
                  <a:lnTo>
                    <a:pt x="41" y="661"/>
                  </a:lnTo>
                  <a:lnTo>
                    <a:pt x="47" y="661"/>
                  </a:lnTo>
                  <a:lnTo>
                    <a:pt x="53" y="666"/>
                  </a:lnTo>
                  <a:lnTo>
                    <a:pt x="59" y="666"/>
                  </a:lnTo>
                  <a:lnTo>
                    <a:pt x="73" y="670"/>
                  </a:lnTo>
                  <a:lnTo>
                    <a:pt x="79" y="678"/>
                  </a:lnTo>
                  <a:lnTo>
                    <a:pt x="85" y="678"/>
                  </a:lnTo>
                  <a:lnTo>
                    <a:pt x="85" y="670"/>
                  </a:lnTo>
                  <a:lnTo>
                    <a:pt x="85" y="666"/>
                  </a:lnTo>
                  <a:lnTo>
                    <a:pt x="85" y="661"/>
                  </a:lnTo>
                  <a:lnTo>
                    <a:pt x="85" y="656"/>
                  </a:lnTo>
                  <a:lnTo>
                    <a:pt x="85" y="644"/>
                  </a:lnTo>
                  <a:lnTo>
                    <a:pt x="85" y="639"/>
                  </a:lnTo>
                  <a:lnTo>
                    <a:pt x="85" y="635"/>
                  </a:lnTo>
                  <a:lnTo>
                    <a:pt x="85" y="627"/>
                  </a:lnTo>
                  <a:lnTo>
                    <a:pt x="85" y="618"/>
                  </a:lnTo>
                  <a:lnTo>
                    <a:pt x="85" y="613"/>
                  </a:lnTo>
                  <a:lnTo>
                    <a:pt x="85" y="606"/>
                  </a:lnTo>
                  <a:lnTo>
                    <a:pt x="94" y="601"/>
                  </a:lnTo>
                  <a:lnTo>
                    <a:pt x="100" y="596"/>
                  </a:lnTo>
                  <a:lnTo>
                    <a:pt x="106" y="596"/>
                  </a:lnTo>
                  <a:lnTo>
                    <a:pt x="112" y="596"/>
                  </a:lnTo>
                  <a:lnTo>
                    <a:pt x="121" y="592"/>
                  </a:lnTo>
                  <a:lnTo>
                    <a:pt x="126" y="592"/>
                  </a:lnTo>
                  <a:lnTo>
                    <a:pt x="132" y="592"/>
                  </a:lnTo>
                  <a:lnTo>
                    <a:pt x="138" y="585"/>
                  </a:lnTo>
                  <a:lnTo>
                    <a:pt x="147" y="585"/>
                  </a:lnTo>
                  <a:lnTo>
                    <a:pt x="153" y="585"/>
                  </a:lnTo>
                  <a:lnTo>
                    <a:pt x="159" y="580"/>
                  </a:lnTo>
                  <a:lnTo>
                    <a:pt x="174" y="580"/>
                  </a:lnTo>
                  <a:lnTo>
                    <a:pt x="180" y="580"/>
                  </a:lnTo>
                  <a:lnTo>
                    <a:pt x="185" y="575"/>
                  </a:lnTo>
                  <a:lnTo>
                    <a:pt x="191" y="575"/>
                  </a:lnTo>
                  <a:lnTo>
                    <a:pt x="200" y="575"/>
                  </a:lnTo>
                  <a:lnTo>
                    <a:pt x="206" y="575"/>
                  </a:lnTo>
                  <a:lnTo>
                    <a:pt x="212" y="570"/>
                  </a:lnTo>
                  <a:lnTo>
                    <a:pt x="218" y="570"/>
                  </a:lnTo>
                  <a:lnTo>
                    <a:pt x="227" y="570"/>
                  </a:lnTo>
                  <a:lnTo>
                    <a:pt x="233" y="570"/>
                  </a:lnTo>
                  <a:lnTo>
                    <a:pt x="233" y="563"/>
                  </a:lnTo>
                  <a:lnTo>
                    <a:pt x="239" y="563"/>
                  </a:lnTo>
                  <a:lnTo>
                    <a:pt x="245" y="563"/>
                  </a:lnTo>
                  <a:lnTo>
                    <a:pt x="253" y="563"/>
                  </a:lnTo>
                  <a:lnTo>
                    <a:pt x="259" y="563"/>
                  </a:lnTo>
                  <a:lnTo>
                    <a:pt x="265" y="563"/>
                  </a:lnTo>
                  <a:lnTo>
                    <a:pt x="271" y="563"/>
                  </a:lnTo>
                  <a:lnTo>
                    <a:pt x="280" y="563"/>
                  </a:lnTo>
                  <a:lnTo>
                    <a:pt x="292" y="563"/>
                  </a:lnTo>
                  <a:lnTo>
                    <a:pt x="298" y="563"/>
                  </a:lnTo>
                  <a:lnTo>
                    <a:pt x="307" y="563"/>
                  </a:lnTo>
                  <a:lnTo>
                    <a:pt x="312" y="563"/>
                  </a:lnTo>
                  <a:lnTo>
                    <a:pt x="318" y="563"/>
                  </a:lnTo>
                  <a:lnTo>
                    <a:pt x="333" y="563"/>
                  </a:lnTo>
                  <a:lnTo>
                    <a:pt x="339" y="563"/>
                  </a:lnTo>
                  <a:lnTo>
                    <a:pt x="345" y="563"/>
                  </a:lnTo>
                  <a:lnTo>
                    <a:pt x="360" y="563"/>
                  </a:lnTo>
                  <a:lnTo>
                    <a:pt x="366" y="563"/>
                  </a:lnTo>
                  <a:lnTo>
                    <a:pt x="377" y="563"/>
                  </a:lnTo>
                  <a:lnTo>
                    <a:pt x="386" y="558"/>
                  </a:lnTo>
                  <a:lnTo>
                    <a:pt x="392" y="558"/>
                  </a:lnTo>
                  <a:lnTo>
                    <a:pt x="404" y="558"/>
                  </a:lnTo>
                  <a:lnTo>
                    <a:pt x="413" y="558"/>
                  </a:lnTo>
                  <a:lnTo>
                    <a:pt x="425" y="558"/>
                  </a:lnTo>
                  <a:lnTo>
                    <a:pt x="439" y="558"/>
                  </a:lnTo>
                  <a:lnTo>
                    <a:pt x="445" y="558"/>
                  </a:lnTo>
                  <a:lnTo>
                    <a:pt x="457" y="558"/>
                  </a:lnTo>
                  <a:lnTo>
                    <a:pt x="466" y="558"/>
                  </a:lnTo>
                  <a:lnTo>
                    <a:pt x="478" y="558"/>
                  </a:lnTo>
                  <a:lnTo>
                    <a:pt x="484" y="558"/>
                  </a:lnTo>
                  <a:lnTo>
                    <a:pt x="498" y="558"/>
                  </a:lnTo>
                  <a:lnTo>
                    <a:pt x="504" y="558"/>
                  </a:lnTo>
                  <a:lnTo>
                    <a:pt x="519" y="558"/>
                  </a:lnTo>
                  <a:lnTo>
                    <a:pt x="525" y="558"/>
                  </a:lnTo>
                  <a:lnTo>
                    <a:pt x="531" y="558"/>
                  </a:lnTo>
                  <a:lnTo>
                    <a:pt x="546" y="558"/>
                  </a:lnTo>
                  <a:lnTo>
                    <a:pt x="552" y="558"/>
                  </a:lnTo>
                  <a:lnTo>
                    <a:pt x="557" y="558"/>
                  </a:lnTo>
                  <a:lnTo>
                    <a:pt x="572" y="558"/>
                  </a:lnTo>
                  <a:lnTo>
                    <a:pt x="578" y="558"/>
                  </a:lnTo>
                  <a:lnTo>
                    <a:pt x="584" y="558"/>
                  </a:lnTo>
                  <a:lnTo>
                    <a:pt x="590" y="558"/>
                  </a:lnTo>
                  <a:lnTo>
                    <a:pt x="596" y="558"/>
                  </a:lnTo>
                  <a:lnTo>
                    <a:pt x="611" y="558"/>
                  </a:lnTo>
                  <a:lnTo>
                    <a:pt x="616" y="558"/>
                  </a:lnTo>
                  <a:lnTo>
                    <a:pt x="622" y="558"/>
                  </a:lnTo>
                  <a:lnTo>
                    <a:pt x="631" y="558"/>
                  </a:lnTo>
                  <a:lnTo>
                    <a:pt x="637" y="563"/>
                  </a:lnTo>
                  <a:lnTo>
                    <a:pt x="643" y="563"/>
                  </a:lnTo>
                  <a:lnTo>
                    <a:pt x="649" y="5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47" name="Freeform 7"/>
            <p:cNvSpPr>
              <a:spLocks noChangeAspect="1"/>
            </p:cNvSpPr>
            <p:nvPr>
              <p:custDataLst>
                <p:tags r:id="rId2"/>
              </p:custDataLst>
            </p:nvPr>
          </p:nvSpPr>
          <p:spPr bwMode="auto">
            <a:xfrm flipH="1">
              <a:off x="4439" y="1271"/>
              <a:ext cx="54" cy="134"/>
            </a:xfrm>
            <a:custGeom>
              <a:avLst/>
              <a:gdLst>
                <a:gd name="T0" fmla="*/ 11 w 100"/>
                <a:gd name="T1" fmla="*/ 0 h 227"/>
                <a:gd name="T2" fmla="*/ 19 w 100"/>
                <a:gd name="T3" fmla="*/ 3 h 227"/>
                <a:gd name="T4" fmla="*/ 29 w 100"/>
                <a:gd name="T5" fmla="*/ 7 h 227"/>
                <a:gd name="T6" fmla="*/ 37 w 100"/>
                <a:gd name="T7" fmla="*/ 13 h 227"/>
                <a:gd name="T8" fmla="*/ 37 w 100"/>
                <a:gd name="T9" fmla="*/ 20 h 227"/>
                <a:gd name="T10" fmla="*/ 40 w 100"/>
                <a:gd name="T11" fmla="*/ 25 h 227"/>
                <a:gd name="T12" fmla="*/ 40 w 100"/>
                <a:gd name="T13" fmla="*/ 32 h 227"/>
                <a:gd name="T14" fmla="*/ 40 w 100"/>
                <a:gd name="T15" fmla="*/ 41 h 227"/>
                <a:gd name="T16" fmla="*/ 40 w 100"/>
                <a:gd name="T17" fmla="*/ 48 h 227"/>
                <a:gd name="T18" fmla="*/ 40 w 100"/>
                <a:gd name="T19" fmla="*/ 54 h 227"/>
                <a:gd name="T20" fmla="*/ 40 w 100"/>
                <a:gd name="T21" fmla="*/ 61 h 227"/>
                <a:gd name="T22" fmla="*/ 43 w 100"/>
                <a:gd name="T23" fmla="*/ 70 h 227"/>
                <a:gd name="T24" fmla="*/ 43 w 100"/>
                <a:gd name="T25" fmla="*/ 76 h 227"/>
                <a:gd name="T26" fmla="*/ 43 w 100"/>
                <a:gd name="T27" fmla="*/ 83 h 227"/>
                <a:gd name="T28" fmla="*/ 43 w 100"/>
                <a:gd name="T29" fmla="*/ 89 h 227"/>
                <a:gd name="T30" fmla="*/ 48 w 100"/>
                <a:gd name="T31" fmla="*/ 99 h 227"/>
                <a:gd name="T32" fmla="*/ 48 w 100"/>
                <a:gd name="T33" fmla="*/ 104 h 227"/>
                <a:gd name="T34" fmla="*/ 48 w 100"/>
                <a:gd name="T35" fmla="*/ 112 h 227"/>
                <a:gd name="T36" fmla="*/ 51 w 100"/>
                <a:gd name="T37" fmla="*/ 117 h 227"/>
                <a:gd name="T38" fmla="*/ 51 w 100"/>
                <a:gd name="T39" fmla="*/ 124 h 227"/>
                <a:gd name="T40" fmla="*/ 54 w 100"/>
                <a:gd name="T41" fmla="*/ 134 h 227"/>
                <a:gd name="T42" fmla="*/ 48 w 100"/>
                <a:gd name="T43" fmla="*/ 134 h 227"/>
                <a:gd name="T44" fmla="*/ 40 w 100"/>
                <a:gd name="T45" fmla="*/ 127 h 227"/>
                <a:gd name="T46" fmla="*/ 33 w 100"/>
                <a:gd name="T47" fmla="*/ 121 h 227"/>
                <a:gd name="T48" fmla="*/ 25 w 100"/>
                <a:gd name="T49" fmla="*/ 114 h 227"/>
                <a:gd name="T50" fmla="*/ 22 w 100"/>
                <a:gd name="T51" fmla="*/ 109 h 227"/>
                <a:gd name="T52" fmla="*/ 19 w 100"/>
                <a:gd name="T53" fmla="*/ 102 h 227"/>
                <a:gd name="T54" fmla="*/ 19 w 100"/>
                <a:gd name="T55" fmla="*/ 96 h 227"/>
                <a:gd name="T56" fmla="*/ 15 w 100"/>
                <a:gd name="T57" fmla="*/ 89 h 227"/>
                <a:gd name="T58" fmla="*/ 11 w 100"/>
                <a:gd name="T59" fmla="*/ 83 h 227"/>
                <a:gd name="T60" fmla="*/ 8 w 100"/>
                <a:gd name="T61" fmla="*/ 76 h 227"/>
                <a:gd name="T62" fmla="*/ 8 w 100"/>
                <a:gd name="T63" fmla="*/ 70 h 227"/>
                <a:gd name="T64" fmla="*/ 5 w 100"/>
                <a:gd name="T65" fmla="*/ 63 h 227"/>
                <a:gd name="T66" fmla="*/ 5 w 100"/>
                <a:gd name="T67" fmla="*/ 58 h 227"/>
                <a:gd name="T68" fmla="*/ 0 w 100"/>
                <a:gd name="T69" fmla="*/ 48 h 227"/>
                <a:gd name="T70" fmla="*/ 0 w 100"/>
                <a:gd name="T71" fmla="*/ 41 h 227"/>
                <a:gd name="T72" fmla="*/ 0 w 100"/>
                <a:gd name="T73" fmla="*/ 35 h 227"/>
                <a:gd name="T74" fmla="*/ 0 w 100"/>
                <a:gd name="T75" fmla="*/ 25 h 227"/>
                <a:gd name="T76" fmla="*/ 0 w 100"/>
                <a:gd name="T77" fmla="*/ 20 h 227"/>
                <a:gd name="T78" fmla="*/ 0 w 100"/>
                <a:gd name="T79" fmla="*/ 10 h 227"/>
                <a:gd name="T80" fmla="*/ 5 w 100"/>
                <a:gd name="T81" fmla="*/ 3 h 227"/>
                <a:gd name="T82" fmla="*/ 8 w 100"/>
                <a:gd name="T83" fmla="*/ 0 h 22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00" h="227">
                  <a:moveTo>
                    <a:pt x="15" y="0"/>
                  </a:moveTo>
                  <a:lnTo>
                    <a:pt x="21" y="0"/>
                  </a:lnTo>
                  <a:lnTo>
                    <a:pt x="27" y="0"/>
                  </a:lnTo>
                  <a:lnTo>
                    <a:pt x="35" y="5"/>
                  </a:lnTo>
                  <a:lnTo>
                    <a:pt x="47" y="5"/>
                  </a:lnTo>
                  <a:lnTo>
                    <a:pt x="53" y="12"/>
                  </a:lnTo>
                  <a:lnTo>
                    <a:pt x="62" y="17"/>
                  </a:lnTo>
                  <a:lnTo>
                    <a:pt x="68" y="22"/>
                  </a:lnTo>
                  <a:lnTo>
                    <a:pt x="68" y="26"/>
                  </a:lnTo>
                  <a:lnTo>
                    <a:pt x="68" y="34"/>
                  </a:lnTo>
                  <a:lnTo>
                    <a:pt x="74" y="38"/>
                  </a:lnTo>
                  <a:lnTo>
                    <a:pt x="74" y="43"/>
                  </a:lnTo>
                  <a:lnTo>
                    <a:pt x="74" y="48"/>
                  </a:lnTo>
                  <a:lnTo>
                    <a:pt x="74" y="55"/>
                  </a:lnTo>
                  <a:lnTo>
                    <a:pt x="74" y="65"/>
                  </a:lnTo>
                  <a:lnTo>
                    <a:pt x="74" y="69"/>
                  </a:lnTo>
                  <a:lnTo>
                    <a:pt x="74" y="76"/>
                  </a:lnTo>
                  <a:lnTo>
                    <a:pt x="74" y="81"/>
                  </a:lnTo>
                  <a:lnTo>
                    <a:pt x="74" y="86"/>
                  </a:lnTo>
                  <a:lnTo>
                    <a:pt x="74" y="91"/>
                  </a:lnTo>
                  <a:lnTo>
                    <a:pt x="74" y="98"/>
                  </a:lnTo>
                  <a:lnTo>
                    <a:pt x="74" y="103"/>
                  </a:lnTo>
                  <a:lnTo>
                    <a:pt x="80" y="107"/>
                  </a:lnTo>
                  <a:lnTo>
                    <a:pt x="80" y="119"/>
                  </a:lnTo>
                  <a:lnTo>
                    <a:pt x="80" y="124"/>
                  </a:lnTo>
                  <a:lnTo>
                    <a:pt x="80" y="129"/>
                  </a:lnTo>
                  <a:lnTo>
                    <a:pt x="80" y="134"/>
                  </a:lnTo>
                  <a:lnTo>
                    <a:pt x="80" y="141"/>
                  </a:lnTo>
                  <a:lnTo>
                    <a:pt x="80" y="146"/>
                  </a:lnTo>
                  <a:lnTo>
                    <a:pt x="80" y="150"/>
                  </a:lnTo>
                  <a:lnTo>
                    <a:pt x="89" y="155"/>
                  </a:lnTo>
                  <a:lnTo>
                    <a:pt x="89" y="167"/>
                  </a:lnTo>
                  <a:lnTo>
                    <a:pt x="89" y="172"/>
                  </a:lnTo>
                  <a:lnTo>
                    <a:pt x="89" y="177"/>
                  </a:lnTo>
                  <a:lnTo>
                    <a:pt x="89" y="184"/>
                  </a:lnTo>
                  <a:lnTo>
                    <a:pt x="89" y="189"/>
                  </a:lnTo>
                  <a:lnTo>
                    <a:pt x="94" y="193"/>
                  </a:lnTo>
                  <a:lnTo>
                    <a:pt x="94" y="198"/>
                  </a:lnTo>
                  <a:lnTo>
                    <a:pt x="94" y="205"/>
                  </a:lnTo>
                  <a:lnTo>
                    <a:pt x="94" y="210"/>
                  </a:lnTo>
                  <a:lnTo>
                    <a:pt x="94" y="220"/>
                  </a:lnTo>
                  <a:lnTo>
                    <a:pt x="100" y="227"/>
                  </a:lnTo>
                  <a:lnTo>
                    <a:pt x="94" y="227"/>
                  </a:lnTo>
                  <a:lnTo>
                    <a:pt x="89" y="227"/>
                  </a:lnTo>
                  <a:lnTo>
                    <a:pt x="80" y="220"/>
                  </a:lnTo>
                  <a:lnTo>
                    <a:pt x="74" y="215"/>
                  </a:lnTo>
                  <a:lnTo>
                    <a:pt x="68" y="210"/>
                  </a:lnTo>
                  <a:lnTo>
                    <a:pt x="62" y="205"/>
                  </a:lnTo>
                  <a:lnTo>
                    <a:pt x="53" y="198"/>
                  </a:lnTo>
                  <a:lnTo>
                    <a:pt x="47" y="193"/>
                  </a:lnTo>
                  <a:lnTo>
                    <a:pt x="47" y="189"/>
                  </a:lnTo>
                  <a:lnTo>
                    <a:pt x="41" y="184"/>
                  </a:lnTo>
                  <a:lnTo>
                    <a:pt x="41" y="177"/>
                  </a:lnTo>
                  <a:lnTo>
                    <a:pt x="35" y="172"/>
                  </a:lnTo>
                  <a:lnTo>
                    <a:pt x="35" y="167"/>
                  </a:lnTo>
                  <a:lnTo>
                    <a:pt x="35" y="162"/>
                  </a:lnTo>
                  <a:lnTo>
                    <a:pt x="27" y="155"/>
                  </a:lnTo>
                  <a:lnTo>
                    <a:pt x="27" y="150"/>
                  </a:lnTo>
                  <a:lnTo>
                    <a:pt x="27" y="146"/>
                  </a:lnTo>
                  <a:lnTo>
                    <a:pt x="21" y="141"/>
                  </a:lnTo>
                  <a:lnTo>
                    <a:pt x="21" y="134"/>
                  </a:lnTo>
                  <a:lnTo>
                    <a:pt x="15" y="129"/>
                  </a:lnTo>
                  <a:lnTo>
                    <a:pt x="15" y="124"/>
                  </a:lnTo>
                  <a:lnTo>
                    <a:pt x="15" y="119"/>
                  </a:lnTo>
                  <a:lnTo>
                    <a:pt x="9" y="112"/>
                  </a:lnTo>
                  <a:lnTo>
                    <a:pt x="9" y="107"/>
                  </a:lnTo>
                  <a:lnTo>
                    <a:pt x="9" y="103"/>
                  </a:lnTo>
                  <a:lnTo>
                    <a:pt x="9" y="98"/>
                  </a:lnTo>
                  <a:lnTo>
                    <a:pt x="0" y="91"/>
                  </a:lnTo>
                  <a:lnTo>
                    <a:pt x="0" y="81"/>
                  </a:lnTo>
                  <a:lnTo>
                    <a:pt x="0" y="76"/>
                  </a:lnTo>
                  <a:lnTo>
                    <a:pt x="0" y="69"/>
                  </a:lnTo>
                  <a:lnTo>
                    <a:pt x="0" y="65"/>
                  </a:lnTo>
                  <a:lnTo>
                    <a:pt x="0" y="60"/>
                  </a:lnTo>
                  <a:lnTo>
                    <a:pt x="0" y="48"/>
                  </a:lnTo>
                  <a:lnTo>
                    <a:pt x="0" y="43"/>
                  </a:lnTo>
                  <a:lnTo>
                    <a:pt x="0" y="38"/>
                  </a:lnTo>
                  <a:lnTo>
                    <a:pt x="0" y="34"/>
                  </a:lnTo>
                  <a:lnTo>
                    <a:pt x="0" y="26"/>
                  </a:lnTo>
                  <a:lnTo>
                    <a:pt x="0" y="17"/>
                  </a:lnTo>
                  <a:lnTo>
                    <a:pt x="0" y="12"/>
                  </a:lnTo>
                  <a:lnTo>
                    <a:pt x="9" y="5"/>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48" name="Freeform 8"/>
            <p:cNvSpPr>
              <a:spLocks noChangeAspect="1"/>
            </p:cNvSpPr>
            <p:nvPr>
              <p:custDataLst>
                <p:tags r:id="rId3"/>
              </p:custDataLst>
            </p:nvPr>
          </p:nvSpPr>
          <p:spPr bwMode="auto">
            <a:xfrm flipH="1">
              <a:off x="4098" y="1233"/>
              <a:ext cx="347" cy="366"/>
            </a:xfrm>
            <a:custGeom>
              <a:avLst/>
              <a:gdLst>
                <a:gd name="T0" fmla="*/ 347 w 649"/>
                <a:gd name="T1" fmla="*/ 0 h 618"/>
                <a:gd name="T2" fmla="*/ 347 w 649"/>
                <a:gd name="T3" fmla="*/ 23 h 618"/>
                <a:gd name="T4" fmla="*/ 347 w 649"/>
                <a:gd name="T5" fmla="*/ 45 h 618"/>
                <a:gd name="T6" fmla="*/ 347 w 649"/>
                <a:gd name="T7" fmla="*/ 63 h 618"/>
                <a:gd name="T8" fmla="*/ 347 w 649"/>
                <a:gd name="T9" fmla="*/ 86 h 618"/>
                <a:gd name="T10" fmla="*/ 347 w 649"/>
                <a:gd name="T11" fmla="*/ 108 h 618"/>
                <a:gd name="T12" fmla="*/ 347 w 649"/>
                <a:gd name="T13" fmla="*/ 127 h 618"/>
                <a:gd name="T14" fmla="*/ 347 w 649"/>
                <a:gd name="T15" fmla="*/ 150 h 618"/>
                <a:gd name="T16" fmla="*/ 347 w 649"/>
                <a:gd name="T17" fmla="*/ 172 h 618"/>
                <a:gd name="T18" fmla="*/ 344 w 649"/>
                <a:gd name="T19" fmla="*/ 191 h 618"/>
                <a:gd name="T20" fmla="*/ 339 w 649"/>
                <a:gd name="T21" fmla="*/ 213 h 618"/>
                <a:gd name="T22" fmla="*/ 339 w 649"/>
                <a:gd name="T23" fmla="*/ 236 h 618"/>
                <a:gd name="T24" fmla="*/ 333 w 649"/>
                <a:gd name="T25" fmla="*/ 257 h 618"/>
                <a:gd name="T26" fmla="*/ 322 w 649"/>
                <a:gd name="T27" fmla="*/ 280 h 618"/>
                <a:gd name="T28" fmla="*/ 311 w 649"/>
                <a:gd name="T29" fmla="*/ 300 h 618"/>
                <a:gd name="T30" fmla="*/ 296 w 649"/>
                <a:gd name="T31" fmla="*/ 318 h 618"/>
                <a:gd name="T32" fmla="*/ 279 w 649"/>
                <a:gd name="T33" fmla="*/ 330 h 618"/>
                <a:gd name="T34" fmla="*/ 262 w 649"/>
                <a:gd name="T35" fmla="*/ 346 h 618"/>
                <a:gd name="T36" fmla="*/ 244 w 649"/>
                <a:gd name="T37" fmla="*/ 356 h 618"/>
                <a:gd name="T38" fmla="*/ 222 w 649"/>
                <a:gd name="T39" fmla="*/ 363 h 618"/>
                <a:gd name="T40" fmla="*/ 202 w 649"/>
                <a:gd name="T41" fmla="*/ 366 h 618"/>
                <a:gd name="T42" fmla="*/ 176 w 649"/>
                <a:gd name="T43" fmla="*/ 366 h 618"/>
                <a:gd name="T44" fmla="*/ 151 w 649"/>
                <a:gd name="T45" fmla="*/ 363 h 618"/>
                <a:gd name="T46" fmla="*/ 131 w 649"/>
                <a:gd name="T47" fmla="*/ 356 h 618"/>
                <a:gd name="T48" fmla="*/ 109 w 649"/>
                <a:gd name="T49" fmla="*/ 343 h 618"/>
                <a:gd name="T50" fmla="*/ 88 w 649"/>
                <a:gd name="T51" fmla="*/ 330 h 618"/>
                <a:gd name="T52" fmla="*/ 71 w 649"/>
                <a:gd name="T53" fmla="*/ 315 h 618"/>
                <a:gd name="T54" fmla="*/ 57 w 649"/>
                <a:gd name="T55" fmla="*/ 295 h 618"/>
                <a:gd name="T56" fmla="*/ 45 w 649"/>
                <a:gd name="T57" fmla="*/ 277 h 618"/>
                <a:gd name="T58" fmla="*/ 37 w 649"/>
                <a:gd name="T59" fmla="*/ 254 h 618"/>
                <a:gd name="T60" fmla="*/ 28 w 649"/>
                <a:gd name="T61" fmla="*/ 236 h 618"/>
                <a:gd name="T62" fmla="*/ 20 w 649"/>
                <a:gd name="T63" fmla="*/ 213 h 618"/>
                <a:gd name="T64" fmla="*/ 17 w 649"/>
                <a:gd name="T65" fmla="*/ 194 h 618"/>
                <a:gd name="T66" fmla="*/ 14 w 649"/>
                <a:gd name="T67" fmla="*/ 172 h 618"/>
                <a:gd name="T68" fmla="*/ 9 w 649"/>
                <a:gd name="T69" fmla="*/ 150 h 618"/>
                <a:gd name="T70" fmla="*/ 6 w 649"/>
                <a:gd name="T71" fmla="*/ 130 h 618"/>
                <a:gd name="T72" fmla="*/ 3 w 649"/>
                <a:gd name="T73" fmla="*/ 108 h 618"/>
                <a:gd name="T74" fmla="*/ 0 w 649"/>
                <a:gd name="T75" fmla="*/ 86 h 618"/>
                <a:gd name="T76" fmla="*/ 0 w 649"/>
                <a:gd name="T77" fmla="*/ 63 h 618"/>
                <a:gd name="T78" fmla="*/ 0 w 649"/>
                <a:gd name="T79" fmla="*/ 45 h 618"/>
                <a:gd name="T80" fmla="*/ 0 w 649"/>
                <a:gd name="T81" fmla="*/ 23 h 618"/>
                <a:gd name="T82" fmla="*/ 6 w 649"/>
                <a:gd name="T83" fmla="*/ 9 h 618"/>
                <a:gd name="T84" fmla="*/ 28 w 649"/>
                <a:gd name="T85" fmla="*/ 12 h 618"/>
                <a:gd name="T86" fmla="*/ 52 w 649"/>
                <a:gd name="T87" fmla="*/ 15 h 618"/>
                <a:gd name="T88" fmla="*/ 77 w 649"/>
                <a:gd name="T89" fmla="*/ 20 h 618"/>
                <a:gd name="T90" fmla="*/ 99 w 649"/>
                <a:gd name="T91" fmla="*/ 23 h 618"/>
                <a:gd name="T92" fmla="*/ 123 w 649"/>
                <a:gd name="T93" fmla="*/ 23 h 618"/>
                <a:gd name="T94" fmla="*/ 151 w 649"/>
                <a:gd name="T95" fmla="*/ 23 h 618"/>
                <a:gd name="T96" fmla="*/ 173 w 649"/>
                <a:gd name="T97" fmla="*/ 23 h 618"/>
                <a:gd name="T98" fmla="*/ 198 w 649"/>
                <a:gd name="T99" fmla="*/ 25 h 618"/>
                <a:gd name="T100" fmla="*/ 222 w 649"/>
                <a:gd name="T101" fmla="*/ 25 h 618"/>
                <a:gd name="T102" fmla="*/ 248 w 649"/>
                <a:gd name="T103" fmla="*/ 23 h 618"/>
                <a:gd name="T104" fmla="*/ 268 w 649"/>
                <a:gd name="T105" fmla="*/ 23 h 618"/>
                <a:gd name="T106" fmla="*/ 294 w 649"/>
                <a:gd name="T107" fmla="*/ 15 h 618"/>
                <a:gd name="T108" fmla="*/ 319 w 649"/>
                <a:gd name="T109" fmla="*/ 12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49" h="618">
                  <a:moveTo>
                    <a:pt x="608" y="16"/>
                  </a:moveTo>
                  <a:lnTo>
                    <a:pt x="616" y="16"/>
                  </a:lnTo>
                  <a:lnTo>
                    <a:pt x="622" y="12"/>
                  </a:lnTo>
                  <a:lnTo>
                    <a:pt x="634" y="4"/>
                  </a:lnTo>
                  <a:lnTo>
                    <a:pt x="643" y="4"/>
                  </a:lnTo>
                  <a:lnTo>
                    <a:pt x="649" y="0"/>
                  </a:lnTo>
                  <a:lnTo>
                    <a:pt x="649" y="4"/>
                  </a:lnTo>
                  <a:lnTo>
                    <a:pt x="649" y="12"/>
                  </a:lnTo>
                  <a:lnTo>
                    <a:pt x="649" y="16"/>
                  </a:lnTo>
                  <a:lnTo>
                    <a:pt x="649" y="21"/>
                  </a:lnTo>
                  <a:lnTo>
                    <a:pt x="649" y="33"/>
                  </a:lnTo>
                  <a:lnTo>
                    <a:pt x="649" y="38"/>
                  </a:lnTo>
                  <a:lnTo>
                    <a:pt x="649" y="43"/>
                  </a:lnTo>
                  <a:lnTo>
                    <a:pt x="649" y="47"/>
                  </a:lnTo>
                  <a:lnTo>
                    <a:pt x="649" y="55"/>
                  </a:lnTo>
                  <a:lnTo>
                    <a:pt x="649" y="59"/>
                  </a:lnTo>
                  <a:lnTo>
                    <a:pt x="649" y="64"/>
                  </a:lnTo>
                  <a:lnTo>
                    <a:pt x="649" y="76"/>
                  </a:lnTo>
                  <a:lnTo>
                    <a:pt x="649" y="81"/>
                  </a:lnTo>
                  <a:lnTo>
                    <a:pt x="649" y="86"/>
                  </a:lnTo>
                  <a:lnTo>
                    <a:pt x="649" y="90"/>
                  </a:lnTo>
                  <a:lnTo>
                    <a:pt x="649" y="98"/>
                  </a:lnTo>
                  <a:lnTo>
                    <a:pt x="649" y="102"/>
                  </a:lnTo>
                  <a:lnTo>
                    <a:pt x="649" y="107"/>
                  </a:lnTo>
                  <a:lnTo>
                    <a:pt x="649" y="112"/>
                  </a:lnTo>
                  <a:lnTo>
                    <a:pt x="649" y="119"/>
                  </a:lnTo>
                  <a:lnTo>
                    <a:pt x="649" y="129"/>
                  </a:lnTo>
                  <a:lnTo>
                    <a:pt x="649" y="133"/>
                  </a:lnTo>
                  <a:lnTo>
                    <a:pt x="649" y="140"/>
                  </a:lnTo>
                  <a:lnTo>
                    <a:pt x="649" y="145"/>
                  </a:lnTo>
                  <a:lnTo>
                    <a:pt x="649" y="150"/>
                  </a:lnTo>
                  <a:lnTo>
                    <a:pt x="649" y="155"/>
                  </a:lnTo>
                  <a:lnTo>
                    <a:pt x="649" y="162"/>
                  </a:lnTo>
                  <a:lnTo>
                    <a:pt x="649" y="167"/>
                  </a:lnTo>
                  <a:lnTo>
                    <a:pt x="649" y="171"/>
                  </a:lnTo>
                  <a:lnTo>
                    <a:pt x="649" y="183"/>
                  </a:lnTo>
                  <a:lnTo>
                    <a:pt x="649" y="188"/>
                  </a:lnTo>
                  <a:lnTo>
                    <a:pt x="649" y="193"/>
                  </a:lnTo>
                  <a:lnTo>
                    <a:pt x="649" y="198"/>
                  </a:lnTo>
                  <a:lnTo>
                    <a:pt x="649" y="205"/>
                  </a:lnTo>
                  <a:lnTo>
                    <a:pt x="649" y="210"/>
                  </a:lnTo>
                  <a:lnTo>
                    <a:pt x="649" y="214"/>
                  </a:lnTo>
                  <a:lnTo>
                    <a:pt x="649" y="219"/>
                  </a:lnTo>
                  <a:lnTo>
                    <a:pt x="649" y="226"/>
                  </a:lnTo>
                  <a:lnTo>
                    <a:pt x="649" y="236"/>
                  </a:lnTo>
                  <a:lnTo>
                    <a:pt x="649" y="241"/>
                  </a:lnTo>
                  <a:lnTo>
                    <a:pt x="649" y="248"/>
                  </a:lnTo>
                  <a:lnTo>
                    <a:pt x="649" y="253"/>
                  </a:lnTo>
                  <a:lnTo>
                    <a:pt x="649" y="257"/>
                  </a:lnTo>
                  <a:lnTo>
                    <a:pt x="649" y="262"/>
                  </a:lnTo>
                  <a:lnTo>
                    <a:pt x="649" y="269"/>
                  </a:lnTo>
                  <a:lnTo>
                    <a:pt x="649" y="274"/>
                  </a:lnTo>
                  <a:lnTo>
                    <a:pt x="649" y="284"/>
                  </a:lnTo>
                  <a:lnTo>
                    <a:pt x="649" y="291"/>
                  </a:lnTo>
                  <a:lnTo>
                    <a:pt x="649" y="296"/>
                  </a:lnTo>
                  <a:lnTo>
                    <a:pt x="643" y="300"/>
                  </a:lnTo>
                  <a:lnTo>
                    <a:pt x="643" y="305"/>
                  </a:lnTo>
                  <a:lnTo>
                    <a:pt x="643" y="312"/>
                  </a:lnTo>
                  <a:lnTo>
                    <a:pt x="643" y="317"/>
                  </a:lnTo>
                  <a:lnTo>
                    <a:pt x="643" y="322"/>
                  </a:lnTo>
                  <a:lnTo>
                    <a:pt x="643" y="334"/>
                  </a:lnTo>
                  <a:lnTo>
                    <a:pt x="643" y="339"/>
                  </a:lnTo>
                  <a:lnTo>
                    <a:pt x="643" y="343"/>
                  </a:lnTo>
                  <a:lnTo>
                    <a:pt x="643" y="348"/>
                  </a:lnTo>
                  <a:lnTo>
                    <a:pt x="643" y="355"/>
                  </a:lnTo>
                  <a:lnTo>
                    <a:pt x="634" y="360"/>
                  </a:lnTo>
                  <a:lnTo>
                    <a:pt x="634" y="365"/>
                  </a:lnTo>
                  <a:lnTo>
                    <a:pt x="634" y="370"/>
                  </a:lnTo>
                  <a:lnTo>
                    <a:pt x="634" y="381"/>
                  </a:lnTo>
                  <a:lnTo>
                    <a:pt x="634" y="386"/>
                  </a:lnTo>
                  <a:lnTo>
                    <a:pt x="634" y="391"/>
                  </a:lnTo>
                  <a:lnTo>
                    <a:pt x="634" y="398"/>
                  </a:lnTo>
                  <a:lnTo>
                    <a:pt x="628" y="403"/>
                  </a:lnTo>
                  <a:lnTo>
                    <a:pt x="628" y="408"/>
                  </a:lnTo>
                  <a:lnTo>
                    <a:pt x="628" y="413"/>
                  </a:lnTo>
                  <a:lnTo>
                    <a:pt x="622" y="420"/>
                  </a:lnTo>
                  <a:lnTo>
                    <a:pt x="622" y="429"/>
                  </a:lnTo>
                  <a:lnTo>
                    <a:pt x="622" y="434"/>
                  </a:lnTo>
                  <a:lnTo>
                    <a:pt x="616" y="446"/>
                  </a:lnTo>
                  <a:lnTo>
                    <a:pt x="616" y="451"/>
                  </a:lnTo>
                  <a:lnTo>
                    <a:pt x="616" y="455"/>
                  </a:lnTo>
                  <a:lnTo>
                    <a:pt x="608" y="463"/>
                  </a:lnTo>
                  <a:lnTo>
                    <a:pt x="608" y="467"/>
                  </a:lnTo>
                  <a:lnTo>
                    <a:pt x="602" y="472"/>
                  </a:lnTo>
                  <a:lnTo>
                    <a:pt x="602" y="477"/>
                  </a:lnTo>
                  <a:lnTo>
                    <a:pt x="602" y="484"/>
                  </a:lnTo>
                  <a:lnTo>
                    <a:pt x="596" y="489"/>
                  </a:lnTo>
                  <a:lnTo>
                    <a:pt x="596" y="494"/>
                  </a:lnTo>
                  <a:lnTo>
                    <a:pt x="590" y="498"/>
                  </a:lnTo>
                  <a:lnTo>
                    <a:pt x="581" y="506"/>
                  </a:lnTo>
                  <a:lnTo>
                    <a:pt x="575" y="510"/>
                  </a:lnTo>
                  <a:lnTo>
                    <a:pt x="575" y="515"/>
                  </a:lnTo>
                  <a:lnTo>
                    <a:pt x="569" y="520"/>
                  </a:lnTo>
                  <a:lnTo>
                    <a:pt x="563" y="527"/>
                  </a:lnTo>
                  <a:lnTo>
                    <a:pt x="563" y="532"/>
                  </a:lnTo>
                  <a:lnTo>
                    <a:pt x="554" y="537"/>
                  </a:lnTo>
                  <a:lnTo>
                    <a:pt x="549" y="537"/>
                  </a:lnTo>
                  <a:lnTo>
                    <a:pt x="549" y="541"/>
                  </a:lnTo>
                  <a:lnTo>
                    <a:pt x="543" y="549"/>
                  </a:lnTo>
                  <a:lnTo>
                    <a:pt x="537" y="553"/>
                  </a:lnTo>
                  <a:lnTo>
                    <a:pt x="528" y="558"/>
                  </a:lnTo>
                  <a:lnTo>
                    <a:pt x="522" y="558"/>
                  </a:lnTo>
                  <a:lnTo>
                    <a:pt x="522" y="563"/>
                  </a:lnTo>
                  <a:lnTo>
                    <a:pt x="516" y="570"/>
                  </a:lnTo>
                  <a:lnTo>
                    <a:pt x="510" y="575"/>
                  </a:lnTo>
                  <a:lnTo>
                    <a:pt x="501" y="575"/>
                  </a:lnTo>
                  <a:lnTo>
                    <a:pt x="495" y="580"/>
                  </a:lnTo>
                  <a:lnTo>
                    <a:pt x="490" y="584"/>
                  </a:lnTo>
                  <a:lnTo>
                    <a:pt x="484" y="584"/>
                  </a:lnTo>
                  <a:lnTo>
                    <a:pt x="484" y="591"/>
                  </a:lnTo>
                  <a:lnTo>
                    <a:pt x="475" y="591"/>
                  </a:lnTo>
                  <a:lnTo>
                    <a:pt x="469" y="596"/>
                  </a:lnTo>
                  <a:lnTo>
                    <a:pt x="463" y="596"/>
                  </a:lnTo>
                  <a:lnTo>
                    <a:pt x="457" y="601"/>
                  </a:lnTo>
                  <a:lnTo>
                    <a:pt x="451" y="601"/>
                  </a:lnTo>
                  <a:lnTo>
                    <a:pt x="442" y="606"/>
                  </a:lnTo>
                  <a:lnTo>
                    <a:pt x="436" y="606"/>
                  </a:lnTo>
                  <a:lnTo>
                    <a:pt x="431" y="606"/>
                  </a:lnTo>
                  <a:lnTo>
                    <a:pt x="425" y="606"/>
                  </a:lnTo>
                  <a:lnTo>
                    <a:pt x="416" y="613"/>
                  </a:lnTo>
                  <a:lnTo>
                    <a:pt x="410" y="613"/>
                  </a:lnTo>
                  <a:lnTo>
                    <a:pt x="404" y="613"/>
                  </a:lnTo>
                  <a:lnTo>
                    <a:pt x="398" y="613"/>
                  </a:lnTo>
                  <a:lnTo>
                    <a:pt x="389" y="613"/>
                  </a:lnTo>
                  <a:lnTo>
                    <a:pt x="383" y="613"/>
                  </a:lnTo>
                  <a:lnTo>
                    <a:pt x="377" y="618"/>
                  </a:lnTo>
                  <a:lnTo>
                    <a:pt x="371" y="618"/>
                  </a:lnTo>
                  <a:lnTo>
                    <a:pt x="363" y="618"/>
                  </a:lnTo>
                  <a:lnTo>
                    <a:pt x="357" y="618"/>
                  </a:lnTo>
                  <a:lnTo>
                    <a:pt x="345" y="618"/>
                  </a:lnTo>
                  <a:lnTo>
                    <a:pt x="336" y="618"/>
                  </a:lnTo>
                  <a:lnTo>
                    <a:pt x="330" y="618"/>
                  </a:lnTo>
                  <a:lnTo>
                    <a:pt x="324" y="618"/>
                  </a:lnTo>
                  <a:lnTo>
                    <a:pt x="318" y="618"/>
                  </a:lnTo>
                  <a:lnTo>
                    <a:pt x="309" y="618"/>
                  </a:lnTo>
                  <a:lnTo>
                    <a:pt x="304" y="618"/>
                  </a:lnTo>
                  <a:lnTo>
                    <a:pt x="292" y="613"/>
                  </a:lnTo>
                  <a:lnTo>
                    <a:pt x="283" y="613"/>
                  </a:lnTo>
                  <a:lnTo>
                    <a:pt x="277" y="613"/>
                  </a:lnTo>
                  <a:lnTo>
                    <a:pt x="271" y="613"/>
                  </a:lnTo>
                  <a:lnTo>
                    <a:pt x="265" y="606"/>
                  </a:lnTo>
                  <a:lnTo>
                    <a:pt x="256" y="606"/>
                  </a:lnTo>
                  <a:lnTo>
                    <a:pt x="250" y="606"/>
                  </a:lnTo>
                  <a:lnTo>
                    <a:pt x="245" y="601"/>
                  </a:lnTo>
                  <a:lnTo>
                    <a:pt x="239" y="596"/>
                  </a:lnTo>
                  <a:lnTo>
                    <a:pt x="230" y="591"/>
                  </a:lnTo>
                  <a:lnTo>
                    <a:pt x="224" y="591"/>
                  </a:lnTo>
                  <a:lnTo>
                    <a:pt x="218" y="584"/>
                  </a:lnTo>
                  <a:lnTo>
                    <a:pt x="212" y="584"/>
                  </a:lnTo>
                  <a:lnTo>
                    <a:pt x="203" y="580"/>
                  </a:lnTo>
                  <a:lnTo>
                    <a:pt x="197" y="575"/>
                  </a:lnTo>
                  <a:lnTo>
                    <a:pt x="191" y="575"/>
                  </a:lnTo>
                  <a:lnTo>
                    <a:pt x="186" y="570"/>
                  </a:lnTo>
                  <a:lnTo>
                    <a:pt x="177" y="563"/>
                  </a:lnTo>
                  <a:lnTo>
                    <a:pt x="171" y="563"/>
                  </a:lnTo>
                  <a:lnTo>
                    <a:pt x="165" y="558"/>
                  </a:lnTo>
                  <a:lnTo>
                    <a:pt x="159" y="553"/>
                  </a:lnTo>
                  <a:lnTo>
                    <a:pt x="150" y="549"/>
                  </a:lnTo>
                  <a:lnTo>
                    <a:pt x="150" y="541"/>
                  </a:lnTo>
                  <a:lnTo>
                    <a:pt x="144" y="541"/>
                  </a:lnTo>
                  <a:lnTo>
                    <a:pt x="138" y="537"/>
                  </a:lnTo>
                  <a:lnTo>
                    <a:pt x="132" y="532"/>
                  </a:lnTo>
                  <a:lnTo>
                    <a:pt x="124" y="527"/>
                  </a:lnTo>
                  <a:lnTo>
                    <a:pt x="124" y="520"/>
                  </a:lnTo>
                  <a:lnTo>
                    <a:pt x="118" y="515"/>
                  </a:lnTo>
                  <a:lnTo>
                    <a:pt x="112" y="510"/>
                  </a:lnTo>
                  <a:lnTo>
                    <a:pt x="112" y="506"/>
                  </a:lnTo>
                  <a:lnTo>
                    <a:pt x="106" y="498"/>
                  </a:lnTo>
                  <a:lnTo>
                    <a:pt x="97" y="494"/>
                  </a:lnTo>
                  <a:lnTo>
                    <a:pt x="97" y="489"/>
                  </a:lnTo>
                  <a:lnTo>
                    <a:pt x="91" y="484"/>
                  </a:lnTo>
                  <a:lnTo>
                    <a:pt x="91" y="477"/>
                  </a:lnTo>
                  <a:lnTo>
                    <a:pt x="85" y="472"/>
                  </a:lnTo>
                  <a:lnTo>
                    <a:pt x="85" y="467"/>
                  </a:lnTo>
                  <a:lnTo>
                    <a:pt x="79" y="463"/>
                  </a:lnTo>
                  <a:lnTo>
                    <a:pt x="79" y="455"/>
                  </a:lnTo>
                  <a:lnTo>
                    <a:pt x="79" y="451"/>
                  </a:lnTo>
                  <a:lnTo>
                    <a:pt x="70" y="441"/>
                  </a:lnTo>
                  <a:lnTo>
                    <a:pt x="70" y="434"/>
                  </a:lnTo>
                  <a:lnTo>
                    <a:pt x="70" y="429"/>
                  </a:lnTo>
                  <a:lnTo>
                    <a:pt x="64" y="424"/>
                  </a:lnTo>
                  <a:lnTo>
                    <a:pt x="64" y="420"/>
                  </a:lnTo>
                  <a:lnTo>
                    <a:pt x="59" y="413"/>
                  </a:lnTo>
                  <a:lnTo>
                    <a:pt x="59" y="408"/>
                  </a:lnTo>
                  <a:lnTo>
                    <a:pt x="59" y="403"/>
                  </a:lnTo>
                  <a:lnTo>
                    <a:pt x="53" y="398"/>
                  </a:lnTo>
                  <a:lnTo>
                    <a:pt x="53" y="391"/>
                  </a:lnTo>
                  <a:lnTo>
                    <a:pt x="53" y="386"/>
                  </a:lnTo>
                  <a:lnTo>
                    <a:pt x="44" y="381"/>
                  </a:lnTo>
                  <a:lnTo>
                    <a:pt x="44" y="377"/>
                  </a:lnTo>
                  <a:lnTo>
                    <a:pt x="44" y="365"/>
                  </a:lnTo>
                  <a:lnTo>
                    <a:pt x="38" y="360"/>
                  </a:lnTo>
                  <a:lnTo>
                    <a:pt x="38" y="355"/>
                  </a:lnTo>
                  <a:lnTo>
                    <a:pt x="38" y="348"/>
                  </a:lnTo>
                  <a:lnTo>
                    <a:pt x="38" y="343"/>
                  </a:lnTo>
                  <a:lnTo>
                    <a:pt x="32" y="339"/>
                  </a:lnTo>
                  <a:lnTo>
                    <a:pt x="32" y="334"/>
                  </a:lnTo>
                  <a:lnTo>
                    <a:pt x="32" y="327"/>
                  </a:lnTo>
                  <a:lnTo>
                    <a:pt x="32" y="322"/>
                  </a:lnTo>
                  <a:lnTo>
                    <a:pt x="32" y="312"/>
                  </a:lnTo>
                  <a:lnTo>
                    <a:pt x="32" y="305"/>
                  </a:lnTo>
                  <a:lnTo>
                    <a:pt x="26" y="300"/>
                  </a:lnTo>
                  <a:lnTo>
                    <a:pt x="26" y="296"/>
                  </a:lnTo>
                  <a:lnTo>
                    <a:pt x="26" y="291"/>
                  </a:lnTo>
                  <a:lnTo>
                    <a:pt x="26" y="284"/>
                  </a:lnTo>
                  <a:lnTo>
                    <a:pt x="17" y="279"/>
                  </a:lnTo>
                  <a:lnTo>
                    <a:pt x="17" y="274"/>
                  </a:lnTo>
                  <a:lnTo>
                    <a:pt x="17" y="269"/>
                  </a:lnTo>
                  <a:lnTo>
                    <a:pt x="17" y="262"/>
                  </a:lnTo>
                  <a:lnTo>
                    <a:pt x="17" y="253"/>
                  </a:lnTo>
                  <a:lnTo>
                    <a:pt x="11" y="248"/>
                  </a:lnTo>
                  <a:lnTo>
                    <a:pt x="11" y="241"/>
                  </a:lnTo>
                  <a:lnTo>
                    <a:pt x="11" y="236"/>
                  </a:lnTo>
                  <a:lnTo>
                    <a:pt x="11" y="231"/>
                  </a:lnTo>
                  <a:lnTo>
                    <a:pt x="11" y="226"/>
                  </a:lnTo>
                  <a:lnTo>
                    <a:pt x="11" y="219"/>
                  </a:lnTo>
                  <a:lnTo>
                    <a:pt x="11" y="214"/>
                  </a:lnTo>
                  <a:lnTo>
                    <a:pt x="5" y="210"/>
                  </a:lnTo>
                  <a:lnTo>
                    <a:pt x="5" y="198"/>
                  </a:lnTo>
                  <a:lnTo>
                    <a:pt x="5" y="193"/>
                  </a:lnTo>
                  <a:lnTo>
                    <a:pt x="5" y="188"/>
                  </a:lnTo>
                  <a:lnTo>
                    <a:pt x="5" y="183"/>
                  </a:lnTo>
                  <a:lnTo>
                    <a:pt x="5" y="176"/>
                  </a:lnTo>
                  <a:lnTo>
                    <a:pt x="5" y="171"/>
                  </a:lnTo>
                  <a:lnTo>
                    <a:pt x="5" y="167"/>
                  </a:lnTo>
                  <a:lnTo>
                    <a:pt x="0" y="162"/>
                  </a:lnTo>
                  <a:lnTo>
                    <a:pt x="0" y="150"/>
                  </a:lnTo>
                  <a:lnTo>
                    <a:pt x="0" y="145"/>
                  </a:lnTo>
                  <a:lnTo>
                    <a:pt x="0" y="140"/>
                  </a:lnTo>
                  <a:lnTo>
                    <a:pt x="0" y="133"/>
                  </a:lnTo>
                  <a:lnTo>
                    <a:pt x="0" y="129"/>
                  </a:lnTo>
                  <a:lnTo>
                    <a:pt x="0" y="124"/>
                  </a:lnTo>
                  <a:lnTo>
                    <a:pt x="0" y="119"/>
                  </a:lnTo>
                  <a:lnTo>
                    <a:pt x="0" y="107"/>
                  </a:lnTo>
                  <a:lnTo>
                    <a:pt x="0" y="102"/>
                  </a:lnTo>
                  <a:lnTo>
                    <a:pt x="0" y="98"/>
                  </a:lnTo>
                  <a:lnTo>
                    <a:pt x="0" y="90"/>
                  </a:lnTo>
                  <a:lnTo>
                    <a:pt x="0" y="86"/>
                  </a:lnTo>
                  <a:lnTo>
                    <a:pt x="0" y="81"/>
                  </a:lnTo>
                  <a:lnTo>
                    <a:pt x="0" y="76"/>
                  </a:lnTo>
                  <a:lnTo>
                    <a:pt x="0" y="64"/>
                  </a:lnTo>
                  <a:lnTo>
                    <a:pt x="0" y="59"/>
                  </a:lnTo>
                  <a:lnTo>
                    <a:pt x="0" y="55"/>
                  </a:lnTo>
                  <a:lnTo>
                    <a:pt x="0" y="47"/>
                  </a:lnTo>
                  <a:lnTo>
                    <a:pt x="0" y="43"/>
                  </a:lnTo>
                  <a:lnTo>
                    <a:pt x="0" y="38"/>
                  </a:lnTo>
                  <a:lnTo>
                    <a:pt x="0" y="26"/>
                  </a:lnTo>
                  <a:lnTo>
                    <a:pt x="0" y="21"/>
                  </a:lnTo>
                  <a:lnTo>
                    <a:pt x="0" y="16"/>
                  </a:lnTo>
                  <a:lnTo>
                    <a:pt x="0" y="12"/>
                  </a:lnTo>
                  <a:lnTo>
                    <a:pt x="5" y="12"/>
                  </a:lnTo>
                  <a:lnTo>
                    <a:pt x="11" y="16"/>
                  </a:lnTo>
                  <a:lnTo>
                    <a:pt x="17" y="16"/>
                  </a:lnTo>
                  <a:lnTo>
                    <a:pt x="26" y="16"/>
                  </a:lnTo>
                  <a:lnTo>
                    <a:pt x="32" y="21"/>
                  </a:lnTo>
                  <a:lnTo>
                    <a:pt x="38" y="21"/>
                  </a:lnTo>
                  <a:lnTo>
                    <a:pt x="44" y="21"/>
                  </a:lnTo>
                  <a:lnTo>
                    <a:pt x="53" y="21"/>
                  </a:lnTo>
                  <a:lnTo>
                    <a:pt x="59" y="26"/>
                  </a:lnTo>
                  <a:lnTo>
                    <a:pt x="64" y="26"/>
                  </a:lnTo>
                  <a:lnTo>
                    <a:pt x="70" y="26"/>
                  </a:lnTo>
                  <a:lnTo>
                    <a:pt x="85" y="26"/>
                  </a:lnTo>
                  <a:lnTo>
                    <a:pt x="91" y="26"/>
                  </a:lnTo>
                  <a:lnTo>
                    <a:pt x="97" y="26"/>
                  </a:lnTo>
                  <a:lnTo>
                    <a:pt x="106" y="33"/>
                  </a:lnTo>
                  <a:lnTo>
                    <a:pt x="112" y="33"/>
                  </a:lnTo>
                  <a:lnTo>
                    <a:pt x="118" y="33"/>
                  </a:lnTo>
                  <a:lnTo>
                    <a:pt x="132" y="33"/>
                  </a:lnTo>
                  <a:lnTo>
                    <a:pt x="138" y="33"/>
                  </a:lnTo>
                  <a:lnTo>
                    <a:pt x="144" y="33"/>
                  </a:lnTo>
                  <a:lnTo>
                    <a:pt x="150" y="33"/>
                  </a:lnTo>
                  <a:lnTo>
                    <a:pt x="159" y="38"/>
                  </a:lnTo>
                  <a:lnTo>
                    <a:pt x="165" y="38"/>
                  </a:lnTo>
                  <a:lnTo>
                    <a:pt x="171" y="38"/>
                  </a:lnTo>
                  <a:lnTo>
                    <a:pt x="177" y="38"/>
                  </a:lnTo>
                  <a:lnTo>
                    <a:pt x="186" y="38"/>
                  </a:lnTo>
                  <a:lnTo>
                    <a:pt x="197" y="38"/>
                  </a:lnTo>
                  <a:lnTo>
                    <a:pt x="203" y="38"/>
                  </a:lnTo>
                  <a:lnTo>
                    <a:pt x="212" y="38"/>
                  </a:lnTo>
                  <a:lnTo>
                    <a:pt x="218" y="38"/>
                  </a:lnTo>
                  <a:lnTo>
                    <a:pt x="224" y="38"/>
                  </a:lnTo>
                  <a:lnTo>
                    <a:pt x="230" y="38"/>
                  </a:lnTo>
                  <a:lnTo>
                    <a:pt x="245" y="38"/>
                  </a:lnTo>
                  <a:lnTo>
                    <a:pt x="250" y="38"/>
                  </a:lnTo>
                  <a:lnTo>
                    <a:pt x="256" y="38"/>
                  </a:lnTo>
                  <a:lnTo>
                    <a:pt x="265" y="38"/>
                  </a:lnTo>
                  <a:lnTo>
                    <a:pt x="271" y="38"/>
                  </a:lnTo>
                  <a:lnTo>
                    <a:pt x="283" y="38"/>
                  </a:lnTo>
                  <a:lnTo>
                    <a:pt x="292" y="38"/>
                  </a:lnTo>
                  <a:lnTo>
                    <a:pt x="298" y="38"/>
                  </a:lnTo>
                  <a:lnTo>
                    <a:pt x="304" y="38"/>
                  </a:lnTo>
                  <a:lnTo>
                    <a:pt x="309" y="38"/>
                  </a:lnTo>
                  <a:lnTo>
                    <a:pt x="318" y="38"/>
                  </a:lnTo>
                  <a:lnTo>
                    <a:pt x="324" y="38"/>
                  </a:lnTo>
                  <a:lnTo>
                    <a:pt x="336" y="38"/>
                  </a:lnTo>
                  <a:lnTo>
                    <a:pt x="345" y="38"/>
                  </a:lnTo>
                  <a:lnTo>
                    <a:pt x="351" y="38"/>
                  </a:lnTo>
                  <a:lnTo>
                    <a:pt x="357" y="38"/>
                  </a:lnTo>
                  <a:lnTo>
                    <a:pt x="363" y="38"/>
                  </a:lnTo>
                  <a:lnTo>
                    <a:pt x="371" y="43"/>
                  </a:lnTo>
                  <a:lnTo>
                    <a:pt x="377" y="43"/>
                  </a:lnTo>
                  <a:lnTo>
                    <a:pt x="383" y="43"/>
                  </a:lnTo>
                  <a:lnTo>
                    <a:pt x="398" y="43"/>
                  </a:lnTo>
                  <a:lnTo>
                    <a:pt x="404" y="43"/>
                  </a:lnTo>
                  <a:lnTo>
                    <a:pt x="410" y="43"/>
                  </a:lnTo>
                  <a:lnTo>
                    <a:pt x="416" y="43"/>
                  </a:lnTo>
                  <a:lnTo>
                    <a:pt x="425" y="38"/>
                  </a:lnTo>
                  <a:lnTo>
                    <a:pt x="431" y="38"/>
                  </a:lnTo>
                  <a:lnTo>
                    <a:pt x="436" y="38"/>
                  </a:lnTo>
                  <a:lnTo>
                    <a:pt x="442" y="38"/>
                  </a:lnTo>
                  <a:lnTo>
                    <a:pt x="451" y="38"/>
                  </a:lnTo>
                  <a:lnTo>
                    <a:pt x="463" y="38"/>
                  </a:lnTo>
                  <a:lnTo>
                    <a:pt x="469" y="38"/>
                  </a:lnTo>
                  <a:lnTo>
                    <a:pt x="475" y="38"/>
                  </a:lnTo>
                  <a:lnTo>
                    <a:pt x="484" y="38"/>
                  </a:lnTo>
                  <a:lnTo>
                    <a:pt x="490" y="38"/>
                  </a:lnTo>
                  <a:lnTo>
                    <a:pt x="495" y="38"/>
                  </a:lnTo>
                  <a:lnTo>
                    <a:pt x="501" y="38"/>
                  </a:lnTo>
                  <a:lnTo>
                    <a:pt x="510" y="33"/>
                  </a:lnTo>
                  <a:lnTo>
                    <a:pt x="516" y="33"/>
                  </a:lnTo>
                  <a:lnTo>
                    <a:pt x="522" y="33"/>
                  </a:lnTo>
                  <a:lnTo>
                    <a:pt x="528" y="33"/>
                  </a:lnTo>
                  <a:lnTo>
                    <a:pt x="543" y="33"/>
                  </a:lnTo>
                  <a:lnTo>
                    <a:pt x="549" y="26"/>
                  </a:lnTo>
                  <a:lnTo>
                    <a:pt x="554" y="26"/>
                  </a:lnTo>
                  <a:lnTo>
                    <a:pt x="563" y="26"/>
                  </a:lnTo>
                  <a:lnTo>
                    <a:pt x="569" y="26"/>
                  </a:lnTo>
                  <a:lnTo>
                    <a:pt x="581" y="21"/>
                  </a:lnTo>
                  <a:lnTo>
                    <a:pt x="590" y="21"/>
                  </a:lnTo>
                  <a:lnTo>
                    <a:pt x="596" y="21"/>
                  </a:lnTo>
                  <a:lnTo>
                    <a:pt x="602" y="16"/>
                  </a:lnTo>
                  <a:lnTo>
                    <a:pt x="60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49" name="Freeform 9"/>
            <p:cNvSpPr>
              <a:spLocks noChangeAspect="1"/>
            </p:cNvSpPr>
            <p:nvPr>
              <p:custDataLst>
                <p:tags r:id="rId4"/>
              </p:custDataLst>
            </p:nvPr>
          </p:nvSpPr>
          <p:spPr bwMode="auto">
            <a:xfrm flipH="1">
              <a:off x="4101" y="1204"/>
              <a:ext cx="344" cy="44"/>
            </a:xfrm>
            <a:custGeom>
              <a:avLst/>
              <a:gdLst>
                <a:gd name="T0" fmla="*/ 279 w 643"/>
                <a:gd name="T1" fmla="*/ 0 h 74"/>
                <a:gd name="T2" fmla="*/ 291 w 643"/>
                <a:gd name="T3" fmla="*/ 3 h 74"/>
                <a:gd name="T4" fmla="*/ 304 w 643"/>
                <a:gd name="T5" fmla="*/ 6 h 74"/>
                <a:gd name="T6" fmla="*/ 316 w 643"/>
                <a:gd name="T7" fmla="*/ 10 h 74"/>
                <a:gd name="T8" fmla="*/ 325 w 643"/>
                <a:gd name="T9" fmla="*/ 15 h 74"/>
                <a:gd name="T10" fmla="*/ 339 w 643"/>
                <a:gd name="T11" fmla="*/ 18 h 74"/>
                <a:gd name="T12" fmla="*/ 336 w 643"/>
                <a:gd name="T13" fmla="*/ 26 h 74"/>
                <a:gd name="T14" fmla="*/ 325 w 643"/>
                <a:gd name="T15" fmla="*/ 31 h 74"/>
                <a:gd name="T16" fmla="*/ 311 w 643"/>
                <a:gd name="T17" fmla="*/ 36 h 74"/>
                <a:gd name="T18" fmla="*/ 301 w 643"/>
                <a:gd name="T19" fmla="*/ 38 h 74"/>
                <a:gd name="T20" fmla="*/ 287 w 643"/>
                <a:gd name="T21" fmla="*/ 41 h 74"/>
                <a:gd name="T22" fmla="*/ 276 w 643"/>
                <a:gd name="T23" fmla="*/ 41 h 74"/>
                <a:gd name="T24" fmla="*/ 265 w 643"/>
                <a:gd name="T25" fmla="*/ 44 h 74"/>
                <a:gd name="T26" fmla="*/ 251 w 643"/>
                <a:gd name="T27" fmla="*/ 44 h 74"/>
                <a:gd name="T28" fmla="*/ 241 w 643"/>
                <a:gd name="T29" fmla="*/ 44 h 74"/>
                <a:gd name="T30" fmla="*/ 227 w 643"/>
                <a:gd name="T31" fmla="*/ 44 h 74"/>
                <a:gd name="T32" fmla="*/ 216 w 643"/>
                <a:gd name="T33" fmla="*/ 44 h 74"/>
                <a:gd name="T34" fmla="*/ 205 w 643"/>
                <a:gd name="T35" fmla="*/ 44 h 74"/>
                <a:gd name="T36" fmla="*/ 191 w 643"/>
                <a:gd name="T37" fmla="*/ 44 h 74"/>
                <a:gd name="T38" fmla="*/ 180 w 643"/>
                <a:gd name="T39" fmla="*/ 44 h 74"/>
                <a:gd name="T40" fmla="*/ 170 w 643"/>
                <a:gd name="T41" fmla="*/ 44 h 74"/>
                <a:gd name="T42" fmla="*/ 156 w 643"/>
                <a:gd name="T43" fmla="*/ 44 h 74"/>
                <a:gd name="T44" fmla="*/ 145 w 643"/>
                <a:gd name="T45" fmla="*/ 44 h 74"/>
                <a:gd name="T46" fmla="*/ 131 w 643"/>
                <a:gd name="T47" fmla="*/ 44 h 74"/>
                <a:gd name="T48" fmla="*/ 120 w 643"/>
                <a:gd name="T49" fmla="*/ 44 h 74"/>
                <a:gd name="T50" fmla="*/ 109 w 643"/>
                <a:gd name="T51" fmla="*/ 44 h 74"/>
                <a:gd name="T52" fmla="*/ 95 w 643"/>
                <a:gd name="T53" fmla="*/ 44 h 74"/>
                <a:gd name="T54" fmla="*/ 85 w 643"/>
                <a:gd name="T55" fmla="*/ 41 h 74"/>
                <a:gd name="T56" fmla="*/ 74 w 643"/>
                <a:gd name="T57" fmla="*/ 41 h 74"/>
                <a:gd name="T58" fmla="*/ 60 w 643"/>
                <a:gd name="T59" fmla="*/ 41 h 74"/>
                <a:gd name="T60" fmla="*/ 49 w 643"/>
                <a:gd name="T61" fmla="*/ 38 h 74"/>
                <a:gd name="T62" fmla="*/ 34 w 643"/>
                <a:gd name="T63" fmla="*/ 38 h 74"/>
                <a:gd name="T64" fmla="*/ 24 w 643"/>
                <a:gd name="T65" fmla="*/ 36 h 74"/>
                <a:gd name="T66" fmla="*/ 9 w 643"/>
                <a:gd name="T67" fmla="*/ 31 h 74"/>
                <a:gd name="T68" fmla="*/ 0 w 643"/>
                <a:gd name="T69" fmla="*/ 26 h 74"/>
                <a:gd name="T70" fmla="*/ 6 w 643"/>
                <a:gd name="T71" fmla="*/ 18 h 74"/>
                <a:gd name="T72" fmla="*/ 20 w 643"/>
                <a:gd name="T73" fmla="*/ 15 h 74"/>
                <a:gd name="T74" fmla="*/ 32 w 643"/>
                <a:gd name="T75" fmla="*/ 10 h 74"/>
                <a:gd name="T76" fmla="*/ 45 w 643"/>
                <a:gd name="T77" fmla="*/ 6 h 74"/>
                <a:gd name="T78" fmla="*/ 57 w 643"/>
                <a:gd name="T79" fmla="*/ 6 h 74"/>
                <a:gd name="T80" fmla="*/ 63 w 643"/>
                <a:gd name="T81" fmla="*/ 3 h 74"/>
                <a:gd name="T82" fmla="*/ 74 w 643"/>
                <a:gd name="T83" fmla="*/ 3 h 74"/>
                <a:gd name="T84" fmla="*/ 85 w 643"/>
                <a:gd name="T85" fmla="*/ 3 h 74"/>
                <a:gd name="T86" fmla="*/ 100 w 643"/>
                <a:gd name="T87" fmla="*/ 3 h 74"/>
                <a:gd name="T88" fmla="*/ 109 w 643"/>
                <a:gd name="T89" fmla="*/ 0 h 74"/>
                <a:gd name="T90" fmla="*/ 123 w 643"/>
                <a:gd name="T91" fmla="*/ 0 h 74"/>
                <a:gd name="T92" fmla="*/ 137 w 643"/>
                <a:gd name="T93" fmla="*/ 0 h 74"/>
                <a:gd name="T94" fmla="*/ 151 w 643"/>
                <a:gd name="T95" fmla="*/ 0 h 74"/>
                <a:gd name="T96" fmla="*/ 165 w 643"/>
                <a:gd name="T97" fmla="*/ 0 h 74"/>
                <a:gd name="T98" fmla="*/ 180 w 643"/>
                <a:gd name="T99" fmla="*/ 0 h 74"/>
                <a:gd name="T100" fmla="*/ 198 w 643"/>
                <a:gd name="T101" fmla="*/ 0 h 74"/>
                <a:gd name="T102" fmla="*/ 213 w 643"/>
                <a:gd name="T103" fmla="*/ 0 h 74"/>
                <a:gd name="T104" fmla="*/ 231 w 643"/>
                <a:gd name="T105" fmla="*/ 0 h 74"/>
                <a:gd name="T106" fmla="*/ 244 w 643"/>
                <a:gd name="T107" fmla="*/ 0 h 74"/>
                <a:gd name="T108" fmla="*/ 254 w 643"/>
                <a:gd name="T109" fmla="*/ 0 h 74"/>
                <a:gd name="T110" fmla="*/ 265 w 643"/>
                <a:gd name="T111" fmla="*/ 0 h 74"/>
                <a:gd name="T112" fmla="*/ 273 w 643"/>
                <a:gd name="T113" fmla="*/ 0 h 7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43" h="74">
                  <a:moveTo>
                    <a:pt x="510" y="0"/>
                  </a:moveTo>
                  <a:lnTo>
                    <a:pt x="516" y="0"/>
                  </a:lnTo>
                  <a:lnTo>
                    <a:pt x="522" y="0"/>
                  </a:lnTo>
                  <a:lnTo>
                    <a:pt x="528" y="0"/>
                  </a:lnTo>
                  <a:lnTo>
                    <a:pt x="537" y="5"/>
                  </a:lnTo>
                  <a:lnTo>
                    <a:pt x="543" y="5"/>
                  </a:lnTo>
                  <a:lnTo>
                    <a:pt x="549" y="5"/>
                  </a:lnTo>
                  <a:lnTo>
                    <a:pt x="563" y="10"/>
                  </a:lnTo>
                  <a:lnTo>
                    <a:pt x="569" y="10"/>
                  </a:lnTo>
                  <a:lnTo>
                    <a:pt x="575" y="10"/>
                  </a:lnTo>
                  <a:lnTo>
                    <a:pt x="581" y="17"/>
                  </a:lnTo>
                  <a:lnTo>
                    <a:pt x="590" y="17"/>
                  </a:lnTo>
                  <a:lnTo>
                    <a:pt x="596" y="21"/>
                  </a:lnTo>
                  <a:lnTo>
                    <a:pt x="602" y="21"/>
                  </a:lnTo>
                  <a:lnTo>
                    <a:pt x="608" y="26"/>
                  </a:lnTo>
                  <a:lnTo>
                    <a:pt x="616" y="26"/>
                  </a:lnTo>
                  <a:lnTo>
                    <a:pt x="622" y="26"/>
                  </a:lnTo>
                  <a:lnTo>
                    <a:pt x="634" y="31"/>
                  </a:lnTo>
                  <a:lnTo>
                    <a:pt x="643" y="38"/>
                  </a:lnTo>
                  <a:lnTo>
                    <a:pt x="634" y="43"/>
                  </a:lnTo>
                  <a:lnTo>
                    <a:pt x="628" y="43"/>
                  </a:lnTo>
                  <a:lnTo>
                    <a:pt x="622" y="48"/>
                  </a:lnTo>
                  <a:lnTo>
                    <a:pt x="616" y="48"/>
                  </a:lnTo>
                  <a:lnTo>
                    <a:pt x="608" y="52"/>
                  </a:lnTo>
                  <a:lnTo>
                    <a:pt x="596" y="52"/>
                  </a:lnTo>
                  <a:lnTo>
                    <a:pt x="590" y="60"/>
                  </a:lnTo>
                  <a:lnTo>
                    <a:pt x="581" y="60"/>
                  </a:lnTo>
                  <a:lnTo>
                    <a:pt x="575" y="60"/>
                  </a:lnTo>
                  <a:lnTo>
                    <a:pt x="569" y="64"/>
                  </a:lnTo>
                  <a:lnTo>
                    <a:pt x="563" y="64"/>
                  </a:lnTo>
                  <a:lnTo>
                    <a:pt x="554" y="64"/>
                  </a:lnTo>
                  <a:lnTo>
                    <a:pt x="543" y="64"/>
                  </a:lnTo>
                  <a:lnTo>
                    <a:pt x="537" y="69"/>
                  </a:lnTo>
                  <a:lnTo>
                    <a:pt x="528" y="69"/>
                  </a:lnTo>
                  <a:lnTo>
                    <a:pt x="522" y="69"/>
                  </a:lnTo>
                  <a:lnTo>
                    <a:pt x="516" y="69"/>
                  </a:lnTo>
                  <a:lnTo>
                    <a:pt x="510" y="69"/>
                  </a:lnTo>
                  <a:lnTo>
                    <a:pt x="501" y="69"/>
                  </a:lnTo>
                  <a:lnTo>
                    <a:pt x="495" y="74"/>
                  </a:lnTo>
                  <a:lnTo>
                    <a:pt x="484" y="74"/>
                  </a:lnTo>
                  <a:lnTo>
                    <a:pt x="475" y="74"/>
                  </a:lnTo>
                  <a:lnTo>
                    <a:pt x="469" y="74"/>
                  </a:lnTo>
                  <a:lnTo>
                    <a:pt x="463" y="74"/>
                  </a:lnTo>
                  <a:lnTo>
                    <a:pt x="457" y="74"/>
                  </a:lnTo>
                  <a:lnTo>
                    <a:pt x="451" y="74"/>
                  </a:lnTo>
                  <a:lnTo>
                    <a:pt x="442" y="74"/>
                  </a:lnTo>
                  <a:lnTo>
                    <a:pt x="436" y="74"/>
                  </a:lnTo>
                  <a:lnTo>
                    <a:pt x="425" y="74"/>
                  </a:lnTo>
                  <a:lnTo>
                    <a:pt x="416" y="74"/>
                  </a:lnTo>
                  <a:lnTo>
                    <a:pt x="410" y="74"/>
                  </a:lnTo>
                  <a:lnTo>
                    <a:pt x="404" y="74"/>
                  </a:lnTo>
                  <a:lnTo>
                    <a:pt x="398" y="74"/>
                  </a:lnTo>
                  <a:lnTo>
                    <a:pt x="389" y="74"/>
                  </a:lnTo>
                  <a:lnTo>
                    <a:pt x="383" y="74"/>
                  </a:lnTo>
                  <a:lnTo>
                    <a:pt x="377" y="74"/>
                  </a:lnTo>
                  <a:lnTo>
                    <a:pt x="371" y="74"/>
                  </a:lnTo>
                  <a:lnTo>
                    <a:pt x="357" y="74"/>
                  </a:lnTo>
                  <a:lnTo>
                    <a:pt x="351" y="74"/>
                  </a:lnTo>
                  <a:lnTo>
                    <a:pt x="345" y="74"/>
                  </a:lnTo>
                  <a:lnTo>
                    <a:pt x="336" y="74"/>
                  </a:lnTo>
                  <a:lnTo>
                    <a:pt x="330" y="74"/>
                  </a:lnTo>
                  <a:lnTo>
                    <a:pt x="324" y="74"/>
                  </a:lnTo>
                  <a:lnTo>
                    <a:pt x="318" y="74"/>
                  </a:lnTo>
                  <a:lnTo>
                    <a:pt x="304" y="74"/>
                  </a:lnTo>
                  <a:lnTo>
                    <a:pt x="298" y="74"/>
                  </a:lnTo>
                  <a:lnTo>
                    <a:pt x="292" y="74"/>
                  </a:lnTo>
                  <a:lnTo>
                    <a:pt x="283" y="74"/>
                  </a:lnTo>
                  <a:lnTo>
                    <a:pt x="277" y="74"/>
                  </a:lnTo>
                  <a:lnTo>
                    <a:pt x="271" y="74"/>
                  </a:lnTo>
                  <a:lnTo>
                    <a:pt x="265" y="74"/>
                  </a:lnTo>
                  <a:lnTo>
                    <a:pt x="250" y="74"/>
                  </a:lnTo>
                  <a:lnTo>
                    <a:pt x="245" y="74"/>
                  </a:lnTo>
                  <a:lnTo>
                    <a:pt x="239" y="74"/>
                  </a:lnTo>
                  <a:lnTo>
                    <a:pt x="230" y="74"/>
                  </a:lnTo>
                  <a:lnTo>
                    <a:pt x="224" y="74"/>
                  </a:lnTo>
                  <a:lnTo>
                    <a:pt x="218" y="74"/>
                  </a:lnTo>
                  <a:lnTo>
                    <a:pt x="212" y="74"/>
                  </a:lnTo>
                  <a:lnTo>
                    <a:pt x="203" y="74"/>
                  </a:lnTo>
                  <a:lnTo>
                    <a:pt x="191" y="74"/>
                  </a:lnTo>
                  <a:lnTo>
                    <a:pt x="186" y="74"/>
                  </a:lnTo>
                  <a:lnTo>
                    <a:pt x="177" y="74"/>
                  </a:lnTo>
                  <a:lnTo>
                    <a:pt x="171" y="74"/>
                  </a:lnTo>
                  <a:lnTo>
                    <a:pt x="165" y="74"/>
                  </a:lnTo>
                  <a:lnTo>
                    <a:pt x="159" y="69"/>
                  </a:lnTo>
                  <a:lnTo>
                    <a:pt x="150" y="69"/>
                  </a:lnTo>
                  <a:lnTo>
                    <a:pt x="144" y="69"/>
                  </a:lnTo>
                  <a:lnTo>
                    <a:pt x="138" y="69"/>
                  </a:lnTo>
                  <a:lnTo>
                    <a:pt x="124" y="69"/>
                  </a:lnTo>
                  <a:lnTo>
                    <a:pt x="118" y="69"/>
                  </a:lnTo>
                  <a:lnTo>
                    <a:pt x="112" y="69"/>
                  </a:lnTo>
                  <a:lnTo>
                    <a:pt x="106" y="69"/>
                  </a:lnTo>
                  <a:lnTo>
                    <a:pt x="97" y="64"/>
                  </a:lnTo>
                  <a:lnTo>
                    <a:pt x="91" y="64"/>
                  </a:lnTo>
                  <a:lnTo>
                    <a:pt x="85" y="64"/>
                  </a:lnTo>
                  <a:lnTo>
                    <a:pt x="70" y="64"/>
                  </a:lnTo>
                  <a:lnTo>
                    <a:pt x="64" y="64"/>
                  </a:lnTo>
                  <a:lnTo>
                    <a:pt x="59" y="64"/>
                  </a:lnTo>
                  <a:lnTo>
                    <a:pt x="53" y="64"/>
                  </a:lnTo>
                  <a:lnTo>
                    <a:pt x="44" y="60"/>
                  </a:lnTo>
                  <a:lnTo>
                    <a:pt x="32" y="60"/>
                  </a:lnTo>
                  <a:lnTo>
                    <a:pt x="26" y="60"/>
                  </a:lnTo>
                  <a:lnTo>
                    <a:pt x="17" y="52"/>
                  </a:lnTo>
                  <a:lnTo>
                    <a:pt x="11" y="52"/>
                  </a:lnTo>
                  <a:lnTo>
                    <a:pt x="5" y="48"/>
                  </a:lnTo>
                  <a:lnTo>
                    <a:pt x="0" y="43"/>
                  </a:lnTo>
                  <a:lnTo>
                    <a:pt x="0" y="38"/>
                  </a:lnTo>
                  <a:lnTo>
                    <a:pt x="5" y="38"/>
                  </a:lnTo>
                  <a:lnTo>
                    <a:pt x="11" y="31"/>
                  </a:lnTo>
                  <a:lnTo>
                    <a:pt x="17" y="31"/>
                  </a:lnTo>
                  <a:lnTo>
                    <a:pt x="26" y="26"/>
                  </a:lnTo>
                  <a:lnTo>
                    <a:pt x="38" y="26"/>
                  </a:lnTo>
                  <a:lnTo>
                    <a:pt x="44" y="21"/>
                  </a:lnTo>
                  <a:lnTo>
                    <a:pt x="53" y="21"/>
                  </a:lnTo>
                  <a:lnTo>
                    <a:pt x="59" y="17"/>
                  </a:lnTo>
                  <a:lnTo>
                    <a:pt x="64" y="17"/>
                  </a:lnTo>
                  <a:lnTo>
                    <a:pt x="79" y="17"/>
                  </a:lnTo>
                  <a:lnTo>
                    <a:pt x="85" y="10"/>
                  </a:lnTo>
                  <a:lnTo>
                    <a:pt x="91" y="10"/>
                  </a:lnTo>
                  <a:lnTo>
                    <a:pt x="97" y="10"/>
                  </a:lnTo>
                  <a:lnTo>
                    <a:pt x="106" y="10"/>
                  </a:lnTo>
                  <a:lnTo>
                    <a:pt x="106" y="5"/>
                  </a:lnTo>
                  <a:lnTo>
                    <a:pt x="112" y="5"/>
                  </a:lnTo>
                  <a:lnTo>
                    <a:pt x="118" y="5"/>
                  </a:lnTo>
                  <a:lnTo>
                    <a:pt x="124" y="5"/>
                  </a:lnTo>
                  <a:lnTo>
                    <a:pt x="132" y="5"/>
                  </a:lnTo>
                  <a:lnTo>
                    <a:pt x="138" y="5"/>
                  </a:lnTo>
                  <a:lnTo>
                    <a:pt x="144" y="5"/>
                  </a:lnTo>
                  <a:lnTo>
                    <a:pt x="150" y="5"/>
                  </a:lnTo>
                  <a:lnTo>
                    <a:pt x="159" y="5"/>
                  </a:lnTo>
                  <a:lnTo>
                    <a:pt x="165" y="5"/>
                  </a:lnTo>
                  <a:lnTo>
                    <a:pt x="171" y="5"/>
                  </a:lnTo>
                  <a:lnTo>
                    <a:pt x="186" y="5"/>
                  </a:lnTo>
                  <a:lnTo>
                    <a:pt x="191" y="0"/>
                  </a:lnTo>
                  <a:lnTo>
                    <a:pt x="197" y="0"/>
                  </a:lnTo>
                  <a:lnTo>
                    <a:pt x="203" y="0"/>
                  </a:lnTo>
                  <a:lnTo>
                    <a:pt x="218" y="0"/>
                  </a:lnTo>
                  <a:lnTo>
                    <a:pt x="224" y="0"/>
                  </a:lnTo>
                  <a:lnTo>
                    <a:pt x="230" y="0"/>
                  </a:lnTo>
                  <a:lnTo>
                    <a:pt x="245" y="0"/>
                  </a:lnTo>
                  <a:lnTo>
                    <a:pt x="250" y="0"/>
                  </a:lnTo>
                  <a:lnTo>
                    <a:pt x="256" y="0"/>
                  </a:lnTo>
                  <a:lnTo>
                    <a:pt x="271" y="0"/>
                  </a:lnTo>
                  <a:lnTo>
                    <a:pt x="277" y="0"/>
                  </a:lnTo>
                  <a:lnTo>
                    <a:pt x="283" y="0"/>
                  </a:lnTo>
                  <a:lnTo>
                    <a:pt x="298" y="0"/>
                  </a:lnTo>
                  <a:lnTo>
                    <a:pt x="304" y="0"/>
                  </a:lnTo>
                  <a:lnTo>
                    <a:pt x="309" y="0"/>
                  </a:lnTo>
                  <a:lnTo>
                    <a:pt x="318" y="0"/>
                  </a:lnTo>
                  <a:lnTo>
                    <a:pt x="330" y="0"/>
                  </a:lnTo>
                  <a:lnTo>
                    <a:pt x="336" y="0"/>
                  </a:lnTo>
                  <a:lnTo>
                    <a:pt x="351" y="0"/>
                  </a:lnTo>
                  <a:lnTo>
                    <a:pt x="357" y="0"/>
                  </a:lnTo>
                  <a:lnTo>
                    <a:pt x="371" y="0"/>
                  </a:lnTo>
                  <a:lnTo>
                    <a:pt x="377" y="0"/>
                  </a:lnTo>
                  <a:lnTo>
                    <a:pt x="389" y="0"/>
                  </a:lnTo>
                  <a:lnTo>
                    <a:pt x="398" y="0"/>
                  </a:lnTo>
                  <a:lnTo>
                    <a:pt x="410" y="0"/>
                  </a:lnTo>
                  <a:lnTo>
                    <a:pt x="416" y="0"/>
                  </a:lnTo>
                  <a:lnTo>
                    <a:pt x="431" y="0"/>
                  </a:lnTo>
                  <a:lnTo>
                    <a:pt x="436" y="0"/>
                  </a:lnTo>
                  <a:lnTo>
                    <a:pt x="442" y="0"/>
                  </a:lnTo>
                  <a:lnTo>
                    <a:pt x="457" y="0"/>
                  </a:lnTo>
                  <a:lnTo>
                    <a:pt x="463" y="0"/>
                  </a:lnTo>
                  <a:lnTo>
                    <a:pt x="469" y="0"/>
                  </a:lnTo>
                  <a:lnTo>
                    <a:pt x="475" y="0"/>
                  </a:lnTo>
                  <a:lnTo>
                    <a:pt x="484" y="0"/>
                  </a:lnTo>
                  <a:lnTo>
                    <a:pt x="490" y="0"/>
                  </a:lnTo>
                  <a:lnTo>
                    <a:pt x="495" y="0"/>
                  </a:lnTo>
                  <a:lnTo>
                    <a:pt x="501" y="0"/>
                  </a:lnTo>
                  <a:lnTo>
                    <a:pt x="5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50" name="Freeform 10"/>
            <p:cNvSpPr>
              <a:spLocks noChangeAspect="1"/>
            </p:cNvSpPr>
            <p:nvPr>
              <p:custDataLst>
                <p:tags r:id="rId5"/>
              </p:custDataLst>
            </p:nvPr>
          </p:nvSpPr>
          <p:spPr bwMode="auto">
            <a:xfrm flipH="1">
              <a:off x="4181" y="1452"/>
              <a:ext cx="141" cy="35"/>
            </a:xfrm>
            <a:custGeom>
              <a:avLst/>
              <a:gdLst>
                <a:gd name="T0" fmla="*/ 8 w 265"/>
                <a:gd name="T1" fmla="*/ 20 h 59"/>
                <a:gd name="T2" fmla="*/ 14 w 265"/>
                <a:gd name="T3" fmla="*/ 23 h 59"/>
                <a:gd name="T4" fmla="*/ 19 w 265"/>
                <a:gd name="T5" fmla="*/ 26 h 59"/>
                <a:gd name="T6" fmla="*/ 28 w 265"/>
                <a:gd name="T7" fmla="*/ 30 h 59"/>
                <a:gd name="T8" fmla="*/ 36 w 265"/>
                <a:gd name="T9" fmla="*/ 30 h 59"/>
                <a:gd name="T10" fmla="*/ 47 w 265"/>
                <a:gd name="T11" fmla="*/ 30 h 59"/>
                <a:gd name="T12" fmla="*/ 53 w 265"/>
                <a:gd name="T13" fmla="*/ 30 h 59"/>
                <a:gd name="T14" fmla="*/ 64 w 265"/>
                <a:gd name="T15" fmla="*/ 30 h 59"/>
                <a:gd name="T16" fmla="*/ 71 w 265"/>
                <a:gd name="T17" fmla="*/ 26 h 59"/>
                <a:gd name="T18" fmla="*/ 78 w 265"/>
                <a:gd name="T19" fmla="*/ 23 h 59"/>
                <a:gd name="T20" fmla="*/ 85 w 265"/>
                <a:gd name="T21" fmla="*/ 20 h 59"/>
                <a:gd name="T22" fmla="*/ 96 w 265"/>
                <a:gd name="T23" fmla="*/ 17 h 59"/>
                <a:gd name="T24" fmla="*/ 104 w 265"/>
                <a:gd name="T25" fmla="*/ 9 h 59"/>
                <a:gd name="T26" fmla="*/ 110 w 265"/>
                <a:gd name="T27" fmla="*/ 4 h 59"/>
                <a:gd name="T28" fmla="*/ 118 w 265"/>
                <a:gd name="T29" fmla="*/ 0 h 59"/>
                <a:gd name="T30" fmla="*/ 127 w 265"/>
                <a:gd name="T31" fmla="*/ 0 h 59"/>
                <a:gd name="T32" fmla="*/ 135 w 265"/>
                <a:gd name="T33" fmla="*/ 4 h 59"/>
                <a:gd name="T34" fmla="*/ 141 w 265"/>
                <a:gd name="T35" fmla="*/ 9 h 59"/>
                <a:gd name="T36" fmla="*/ 135 w 265"/>
                <a:gd name="T37" fmla="*/ 9 h 59"/>
                <a:gd name="T38" fmla="*/ 127 w 265"/>
                <a:gd name="T39" fmla="*/ 7 h 59"/>
                <a:gd name="T40" fmla="*/ 121 w 265"/>
                <a:gd name="T41" fmla="*/ 7 h 59"/>
                <a:gd name="T42" fmla="*/ 113 w 265"/>
                <a:gd name="T43" fmla="*/ 9 h 59"/>
                <a:gd name="T44" fmla="*/ 107 w 265"/>
                <a:gd name="T45" fmla="*/ 17 h 59"/>
                <a:gd name="T46" fmla="*/ 99 w 265"/>
                <a:gd name="T47" fmla="*/ 23 h 59"/>
                <a:gd name="T48" fmla="*/ 93 w 265"/>
                <a:gd name="T49" fmla="*/ 26 h 59"/>
                <a:gd name="T50" fmla="*/ 85 w 265"/>
                <a:gd name="T51" fmla="*/ 26 h 59"/>
                <a:gd name="T52" fmla="*/ 78 w 265"/>
                <a:gd name="T53" fmla="*/ 30 h 59"/>
                <a:gd name="T54" fmla="*/ 71 w 265"/>
                <a:gd name="T55" fmla="*/ 32 h 59"/>
                <a:gd name="T56" fmla="*/ 64 w 265"/>
                <a:gd name="T57" fmla="*/ 32 h 59"/>
                <a:gd name="T58" fmla="*/ 56 w 265"/>
                <a:gd name="T59" fmla="*/ 35 h 59"/>
                <a:gd name="T60" fmla="*/ 50 w 265"/>
                <a:gd name="T61" fmla="*/ 35 h 59"/>
                <a:gd name="T62" fmla="*/ 39 w 265"/>
                <a:gd name="T63" fmla="*/ 35 h 59"/>
                <a:gd name="T64" fmla="*/ 33 w 265"/>
                <a:gd name="T65" fmla="*/ 35 h 59"/>
                <a:gd name="T66" fmla="*/ 25 w 265"/>
                <a:gd name="T67" fmla="*/ 35 h 59"/>
                <a:gd name="T68" fmla="*/ 19 w 265"/>
                <a:gd name="T69" fmla="*/ 32 h 59"/>
                <a:gd name="T70" fmla="*/ 11 w 265"/>
                <a:gd name="T71" fmla="*/ 30 h 59"/>
                <a:gd name="T72" fmla="*/ 8 w 265"/>
                <a:gd name="T73" fmla="*/ 26 h 59"/>
                <a:gd name="T74" fmla="*/ 0 w 265"/>
                <a:gd name="T75" fmla="*/ 23 h 59"/>
                <a:gd name="T76" fmla="*/ 5 w 265"/>
                <a:gd name="T77" fmla="*/ 20 h 5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65" h="59">
                  <a:moveTo>
                    <a:pt x="9" y="33"/>
                  </a:moveTo>
                  <a:lnTo>
                    <a:pt x="15" y="33"/>
                  </a:lnTo>
                  <a:lnTo>
                    <a:pt x="20" y="33"/>
                  </a:lnTo>
                  <a:lnTo>
                    <a:pt x="26" y="38"/>
                  </a:lnTo>
                  <a:lnTo>
                    <a:pt x="26" y="43"/>
                  </a:lnTo>
                  <a:lnTo>
                    <a:pt x="35" y="43"/>
                  </a:lnTo>
                  <a:lnTo>
                    <a:pt x="47" y="50"/>
                  </a:lnTo>
                  <a:lnTo>
                    <a:pt x="53" y="50"/>
                  </a:lnTo>
                  <a:lnTo>
                    <a:pt x="62" y="50"/>
                  </a:lnTo>
                  <a:lnTo>
                    <a:pt x="68" y="50"/>
                  </a:lnTo>
                  <a:lnTo>
                    <a:pt x="74" y="50"/>
                  </a:lnTo>
                  <a:lnTo>
                    <a:pt x="88" y="50"/>
                  </a:lnTo>
                  <a:lnTo>
                    <a:pt x="94" y="50"/>
                  </a:lnTo>
                  <a:lnTo>
                    <a:pt x="100" y="50"/>
                  </a:lnTo>
                  <a:lnTo>
                    <a:pt x="106" y="50"/>
                  </a:lnTo>
                  <a:lnTo>
                    <a:pt x="121" y="50"/>
                  </a:lnTo>
                  <a:lnTo>
                    <a:pt x="127" y="43"/>
                  </a:lnTo>
                  <a:lnTo>
                    <a:pt x="133" y="43"/>
                  </a:lnTo>
                  <a:lnTo>
                    <a:pt x="141" y="43"/>
                  </a:lnTo>
                  <a:lnTo>
                    <a:pt x="147" y="38"/>
                  </a:lnTo>
                  <a:lnTo>
                    <a:pt x="153" y="38"/>
                  </a:lnTo>
                  <a:lnTo>
                    <a:pt x="159" y="33"/>
                  </a:lnTo>
                  <a:lnTo>
                    <a:pt x="168" y="33"/>
                  </a:lnTo>
                  <a:lnTo>
                    <a:pt x="180" y="28"/>
                  </a:lnTo>
                  <a:lnTo>
                    <a:pt x="186" y="21"/>
                  </a:lnTo>
                  <a:lnTo>
                    <a:pt x="195" y="16"/>
                  </a:lnTo>
                  <a:lnTo>
                    <a:pt x="201" y="11"/>
                  </a:lnTo>
                  <a:lnTo>
                    <a:pt x="206" y="7"/>
                  </a:lnTo>
                  <a:lnTo>
                    <a:pt x="212" y="7"/>
                  </a:lnTo>
                  <a:lnTo>
                    <a:pt x="221" y="0"/>
                  </a:lnTo>
                  <a:lnTo>
                    <a:pt x="233" y="0"/>
                  </a:lnTo>
                  <a:lnTo>
                    <a:pt x="239" y="0"/>
                  </a:lnTo>
                  <a:lnTo>
                    <a:pt x="245" y="0"/>
                  </a:lnTo>
                  <a:lnTo>
                    <a:pt x="254" y="7"/>
                  </a:lnTo>
                  <a:lnTo>
                    <a:pt x="260" y="11"/>
                  </a:lnTo>
                  <a:lnTo>
                    <a:pt x="265" y="16"/>
                  </a:lnTo>
                  <a:lnTo>
                    <a:pt x="260" y="16"/>
                  </a:lnTo>
                  <a:lnTo>
                    <a:pt x="254" y="16"/>
                  </a:lnTo>
                  <a:lnTo>
                    <a:pt x="245" y="16"/>
                  </a:lnTo>
                  <a:lnTo>
                    <a:pt x="239" y="11"/>
                  </a:lnTo>
                  <a:lnTo>
                    <a:pt x="233" y="11"/>
                  </a:lnTo>
                  <a:lnTo>
                    <a:pt x="227" y="11"/>
                  </a:lnTo>
                  <a:lnTo>
                    <a:pt x="221" y="16"/>
                  </a:lnTo>
                  <a:lnTo>
                    <a:pt x="212" y="16"/>
                  </a:lnTo>
                  <a:lnTo>
                    <a:pt x="206" y="21"/>
                  </a:lnTo>
                  <a:lnTo>
                    <a:pt x="201" y="28"/>
                  </a:lnTo>
                  <a:lnTo>
                    <a:pt x="195" y="33"/>
                  </a:lnTo>
                  <a:lnTo>
                    <a:pt x="186" y="38"/>
                  </a:lnTo>
                  <a:lnTo>
                    <a:pt x="180" y="38"/>
                  </a:lnTo>
                  <a:lnTo>
                    <a:pt x="174" y="43"/>
                  </a:lnTo>
                  <a:lnTo>
                    <a:pt x="168" y="43"/>
                  </a:lnTo>
                  <a:lnTo>
                    <a:pt x="159" y="43"/>
                  </a:lnTo>
                  <a:lnTo>
                    <a:pt x="153" y="50"/>
                  </a:lnTo>
                  <a:lnTo>
                    <a:pt x="147" y="50"/>
                  </a:lnTo>
                  <a:lnTo>
                    <a:pt x="141" y="50"/>
                  </a:lnTo>
                  <a:lnTo>
                    <a:pt x="133" y="54"/>
                  </a:lnTo>
                  <a:lnTo>
                    <a:pt x="127" y="54"/>
                  </a:lnTo>
                  <a:lnTo>
                    <a:pt x="121" y="54"/>
                  </a:lnTo>
                  <a:lnTo>
                    <a:pt x="115" y="59"/>
                  </a:lnTo>
                  <a:lnTo>
                    <a:pt x="106" y="59"/>
                  </a:lnTo>
                  <a:lnTo>
                    <a:pt x="100" y="59"/>
                  </a:lnTo>
                  <a:lnTo>
                    <a:pt x="94" y="59"/>
                  </a:lnTo>
                  <a:lnTo>
                    <a:pt x="88" y="59"/>
                  </a:lnTo>
                  <a:lnTo>
                    <a:pt x="74" y="59"/>
                  </a:lnTo>
                  <a:lnTo>
                    <a:pt x="68" y="59"/>
                  </a:lnTo>
                  <a:lnTo>
                    <a:pt x="62" y="59"/>
                  </a:lnTo>
                  <a:lnTo>
                    <a:pt x="53" y="59"/>
                  </a:lnTo>
                  <a:lnTo>
                    <a:pt x="47" y="59"/>
                  </a:lnTo>
                  <a:lnTo>
                    <a:pt x="41" y="54"/>
                  </a:lnTo>
                  <a:lnTo>
                    <a:pt x="35" y="54"/>
                  </a:lnTo>
                  <a:lnTo>
                    <a:pt x="26" y="54"/>
                  </a:lnTo>
                  <a:lnTo>
                    <a:pt x="20" y="50"/>
                  </a:lnTo>
                  <a:lnTo>
                    <a:pt x="15" y="50"/>
                  </a:lnTo>
                  <a:lnTo>
                    <a:pt x="15" y="43"/>
                  </a:lnTo>
                  <a:lnTo>
                    <a:pt x="9" y="43"/>
                  </a:lnTo>
                  <a:lnTo>
                    <a:pt x="0" y="38"/>
                  </a:lnTo>
                  <a:lnTo>
                    <a:pt x="0" y="33"/>
                  </a:lnTo>
                  <a:lnTo>
                    <a:pt x="9"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51" name="Freeform 11"/>
            <p:cNvSpPr>
              <a:spLocks noChangeAspect="1"/>
            </p:cNvSpPr>
            <p:nvPr>
              <p:custDataLst>
                <p:tags r:id="rId6"/>
              </p:custDataLst>
            </p:nvPr>
          </p:nvSpPr>
          <p:spPr bwMode="auto">
            <a:xfrm flipH="1">
              <a:off x="4294" y="1281"/>
              <a:ext cx="28" cy="35"/>
            </a:xfrm>
            <a:custGeom>
              <a:avLst/>
              <a:gdLst>
                <a:gd name="T0" fmla="*/ 8 w 53"/>
                <a:gd name="T1" fmla="*/ 0 h 59"/>
                <a:gd name="T2" fmla="*/ 14 w 53"/>
                <a:gd name="T3" fmla="*/ 0 h 59"/>
                <a:gd name="T4" fmla="*/ 18 w 53"/>
                <a:gd name="T5" fmla="*/ 0 h 59"/>
                <a:gd name="T6" fmla="*/ 22 w 53"/>
                <a:gd name="T7" fmla="*/ 3 h 59"/>
                <a:gd name="T8" fmla="*/ 25 w 53"/>
                <a:gd name="T9" fmla="*/ 5 h 59"/>
                <a:gd name="T10" fmla="*/ 25 w 53"/>
                <a:gd name="T11" fmla="*/ 10 h 59"/>
                <a:gd name="T12" fmla="*/ 28 w 53"/>
                <a:gd name="T13" fmla="*/ 12 h 59"/>
                <a:gd name="T14" fmla="*/ 28 w 53"/>
                <a:gd name="T15" fmla="*/ 15 h 59"/>
                <a:gd name="T16" fmla="*/ 28 w 53"/>
                <a:gd name="T17" fmla="*/ 18 h 59"/>
                <a:gd name="T18" fmla="*/ 28 w 53"/>
                <a:gd name="T19" fmla="*/ 23 h 59"/>
                <a:gd name="T20" fmla="*/ 28 w 53"/>
                <a:gd name="T21" fmla="*/ 28 h 59"/>
                <a:gd name="T22" fmla="*/ 25 w 53"/>
                <a:gd name="T23" fmla="*/ 31 h 59"/>
                <a:gd name="T24" fmla="*/ 22 w 53"/>
                <a:gd name="T25" fmla="*/ 35 h 59"/>
                <a:gd name="T26" fmla="*/ 18 w 53"/>
                <a:gd name="T27" fmla="*/ 35 h 59"/>
                <a:gd name="T28" fmla="*/ 14 w 53"/>
                <a:gd name="T29" fmla="*/ 35 h 59"/>
                <a:gd name="T30" fmla="*/ 11 w 53"/>
                <a:gd name="T31" fmla="*/ 35 h 59"/>
                <a:gd name="T32" fmla="*/ 8 w 53"/>
                <a:gd name="T33" fmla="*/ 31 h 59"/>
                <a:gd name="T34" fmla="*/ 8 w 53"/>
                <a:gd name="T35" fmla="*/ 28 h 59"/>
                <a:gd name="T36" fmla="*/ 5 w 53"/>
                <a:gd name="T37" fmla="*/ 26 h 59"/>
                <a:gd name="T38" fmla="*/ 5 w 53"/>
                <a:gd name="T39" fmla="*/ 23 h 59"/>
                <a:gd name="T40" fmla="*/ 0 w 53"/>
                <a:gd name="T41" fmla="*/ 18 h 59"/>
                <a:gd name="T42" fmla="*/ 0 w 53"/>
                <a:gd name="T43" fmla="*/ 15 h 59"/>
                <a:gd name="T44" fmla="*/ 0 w 53"/>
                <a:gd name="T45" fmla="*/ 10 h 59"/>
                <a:gd name="T46" fmla="*/ 5 w 53"/>
                <a:gd name="T47" fmla="*/ 5 h 59"/>
                <a:gd name="T48" fmla="*/ 5 w 53"/>
                <a:gd name="T49" fmla="*/ 3 h 59"/>
                <a:gd name="T50" fmla="*/ 5 w 53"/>
                <a:gd name="T51" fmla="*/ 0 h 59"/>
                <a:gd name="T52" fmla="*/ 8 w 53"/>
                <a:gd name="T53" fmla="*/ 0 h 59"/>
                <a:gd name="T54" fmla="*/ 8 w 53"/>
                <a:gd name="T55" fmla="*/ 0 h 5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3" h="59">
                  <a:moveTo>
                    <a:pt x="15" y="0"/>
                  </a:moveTo>
                  <a:lnTo>
                    <a:pt x="26" y="0"/>
                  </a:lnTo>
                  <a:lnTo>
                    <a:pt x="35" y="0"/>
                  </a:lnTo>
                  <a:lnTo>
                    <a:pt x="41" y="5"/>
                  </a:lnTo>
                  <a:lnTo>
                    <a:pt x="47" y="9"/>
                  </a:lnTo>
                  <a:lnTo>
                    <a:pt x="47" y="17"/>
                  </a:lnTo>
                  <a:lnTo>
                    <a:pt x="53" y="21"/>
                  </a:lnTo>
                  <a:lnTo>
                    <a:pt x="53" y="26"/>
                  </a:lnTo>
                  <a:lnTo>
                    <a:pt x="53" y="31"/>
                  </a:lnTo>
                  <a:lnTo>
                    <a:pt x="53" y="38"/>
                  </a:lnTo>
                  <a:lnTo>
                    <a:pt x="53" y="48"/>
                  </a:lnTo>
                  <a:lnTo>
                    <a:pt x="47" y="52"/>
                  </a:lnTo>
                  <a:lnTo>
                    <a:pt x="41" y="59"/>
                  </a:lnTo>
                  <a:lnTo>
                    <a:pt x="35" y="59"/>
                  </a:lnTo>
                  <a:lnTo>
                    <a:pt x="26" y="59"/>
                  </a:lnTo>
                  <a:lnTo>
                    <a:pt x="20" y="59"/>
                  </a:lnTo>
                  <a:lnTo>
                    <a:pt x="15" y="52"/>
                  </a:lnTo>
                  <a:lnTo>
                    <a:pt x="15" y="48"/>
                  </a:lnTo>
                  <a:lnTo>
                    <a:pt x="9" y="43"/>
                  </a:lnTo>
                  <a:lnTo>
                    <a:pt x="9" y="38"/>
                  </a:lnTo>
                  <a:lnTo>
                    <a:pt x="0" y="31"/>
                  </a:lnTo>
                  <a:lnTo>
                    <a:pt x="0" y="26"/>
                  </a:lnTo>
                  <a:lnTo>
                    <a:pt x="0" y="17"/>
                  </a:lnTo>
                  <a:lnTo>
                    <a:pt x="9" y="9"/>
                  </a:lnTo>
                  <a:lnTo>
                    <a:pt x="9" y="5"/>
                  </a:lnTo>
                  <a:lnTo>
                    <a:pt x="9"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52" name="Freeform 12"/>
            <p:cNvSpPr>
              <a:spLocks noChangeAspect="1"/>
            </p:cNvSpPr>
            <p:nvPr>
              <p:custDataLst>
                <p:tags r:id="rId7"/>
              </p:custDataLst>
            </p:nvPr>
          </p:nvSpPr>
          <p:spPr bwMode="auto">
            <a:xfrm flipH="1">
              <a:off x="4191" y="1299"/>
              <a:ext cx="121" cy="150"/>
            </a:xfrm>
            <a:custGeom>
              <a:avLst/>
              <a:gdLst>
                <a:gd name="T0" fmla="*/ 26 w 225"/>
                <a:gd name="T1" fmla="*/ 7 h 253"/>
                <a:gd name="T2" fmla="*/ 37 w 225"/>
                <a:gd name="T3" fmla="*/ 0 h 253"/>
                <a:gd name="T4" fmla="*/ 32 w 225"/>
                <a:gd name="T5" fmla="*/ 12 h 253"/>
                <a:gd name="T6" fmla="*/ 26 w 225"/>
                <a:gd name="T7" fmla="*/ 25 h 253"/>
                <a:gd name="T8" fmla="*/ 23 w 225"/>
                <a:gd name="T9" fmla="*/ 38 h 253"/>
                <a:gd name="T10" fmla="*/ 15 w 225"/>
                <a:gd name="T11" fmla="*/ 55 h 253"/>
                <a:gd name="T12" fmla="*/ 11 w 225"/>
                <a:gd name="T13" fmla="*/ 68 h 253"/>
                <a:gd name="T14" fmla="*/ 11 w 225"/>
                <a:gd name="T15" fmla="*/ 84 h 253"/>
                <a:gd name="T16" fmla="*/ 11 w 225"/>
                <a:gd name="T17" fmla="*/ 99 h 253"/>
                <a:gd name="T18" fmla="*/ 11 w 225"/>
                <a:gd name="T19" fmla="*/ 111 h 253"/>
                <a:gd name="T20" fmla="*/ 15 w 225"/>
                <a:gd name="T21" fmla="*/ 127 h 253"/>
                <a:gd name="T22" fmla="*/ 29 w 225"/>
                <a:gd name="T23" fmla="*/ 140 h 253"/>
                <a:gd name="T24" fmla="*/ 43 w 225"/>
                <a:gd name="T25" fmla="*/ 144 h 253"/>
                <a:gd name="T26" fmla="*/ 61 w 225"/>
                <a:gd name="T27" fmla="*/ 140 h 253"/>
                <a:gd name="T28" fmla="*/ 75 w 225"/>
                <a:gd name="T29" fmla="*/ 137 h 253"/>
                <a:gd name="T30" fmla="*/ 89 w 225"/>
                <a:gd name="T31" fmla="*/ 132 h 253"/>
                <a:gd name="T32" fmla="*/ 100 w 225"/>
                <a:gd name="T33" fmla="*/ 122 h 253"/>
                <a:gd name="T34" fmla="*/ 108 w 225"/>
                <a:gd name="T35" fmla="*/ 109 h 253"/>
                <a:gd name="T36" fmla="*/ 108 w 225"/>
                <a:gd name="T37" fmla="*/ 96 h 253"/>
                <a:gd name="T38" fmla="*/ 108 w 225"/>
                <a:gd name="T39" fmla="*/ 84 h 253"/>
                <a:gd name="T40" fmla="*/ 103 w 225"/>
                <a:gd name="T41" fmla="*/ 68 h 253"/>
                <a:gd name="T42" fmla="*/ 100 w 225"/>
                <a:gd name="T43" fmla="*/ 55 h 253"/>
                <a:gd name="T44" fmla="*/ 97 w 225"/>
                <a:gd name="T45" fmla="*/ 35 h 253"/>
                <a:gd name="T46" fmla="*/ 86 w 225"/>
                <a:gd name="T47" fmla="*/ 23 h 253"/>
                <a:gd name="T48" fmla="*/ 72 w 225"/>
                <a:gd name="T49" fmla="*/ 10 h 253"/>
                <a:gd name="T50" fmla="*/ 72 w 225"/>
                <a:gd name="T51" fmla="*/ 0 h 253"/>
                <a:gd name="T52" fmla="*/ 83 w 225"/>
                <a:gd name="T53" fmla="*/ 7 h 253"/>
                <a:gd name="T54" fmla="*/ 94 w 225"/>
                <a:gd name="T55" fmla="*/ 20 h 253"/>
                <a:gd name="T56" fmla="*/ 103 w 225"/>
                <a:gd name="T57" fmla="*/ 33 h 253"/>
                <a:gd name="T58" fmla="*/ 111 w 225"/>
                <a:gd name="T59" fmla="*/ 45 h 253"/>
                <a:gd name="T60" fmla="*/ 115 w 225"/>
                <a:gd name="T61" fmla="*/ 58 h 253"/>
                <a:gd name="T62" fmla="*/ 118 w 225"/>
                <a:gd name="T63" fmla="*/ 74 h 253"/>
                <a:gd name="T64" fmla="*/ 118 w 225"/>
                <a:gd name="T65" fmla="*/ 89 h 253"/>
                <a:gd name="T66" fmla="*/ 121 w 225"/>
                <a:gd name="T67" fmla="*/ 102 h 253"/>
                <a:gd name="T68" fmla="*/ 118 w 225"/>
                <a:gd name="T69" fmla="*/ 114 h 253"/>
                <a:gd name="T70" fmla="*/ 111 w 225"/>
                <a:gd name="T71" fmla="*/ 127 h 253"/>
                <a:gd name="T72" fmla="*/ 100 w 225"/>
                <a:gd name="T73" fmla="*/ 140 h 253"/>
                <a:gd name="T74" fmla="*/ 86 w 225"/>
                <a:gd name="T75" fmla="*/ 147 h 253"/>
                <a:gd name="T76" fmla="*/ 68 w 225"/>
                <a:gd name="T77" fmla="*/ 150 h 253"/>
                <a:gd name="T78" fmla="*/ 54 w 225"/>
                <a:gd name="T79" fmla="*/ 150 h 253"/>
                <a:gd name="T80" fmla="*/ 37 w 225"/>
                <a:gd name="T81" fmla="*/ 150 h 253"/>
                <a:gd name="T82" fmla="*/ 23 w 225"/>
                <a:gd name="T83" fmla="*/ 147 h 253"/>
                <a:gd name="T84" fmla="*/ 11 w 225"/>
                <a:gd name="T85" fmla="*/ 137 h 253"/>
                <a:gd name="T86" fmla="*/ 3 w 225"/>
                <a:gd name="T87" fmla="*/ 125 h 253"/>
                <a:gd name="T88" fmla="*/ 3 w 225"/>
                <a:gd name="T89" fmla="*/ 111 h 253"/>
                <a:gd name="T90" fmla="*/ 3 w 225"/>
                <a:gd name="T91" fmla="*/ 96 h 253"/>
                <a:gd name="T92" fmla="*/ 3 w 225"/>
                <a:gd name="T93" fmla="*/ 86 h 253"/>
                <a:gd name="T94" fmla="*/ 3 w 225"/>
                <a:gd name="T95" fmla="*/ 71 h 253"/>
                <a:gd name="T96" fmla="*/ 8 w 225"/>
                <a:gd name="T97" fmla="*/ 58 h 253"/>
                <a:gd name="T98" fmla="*/ 11 w 225"/>
                <a:gd name="T99" fmla="*/ 45 h 253"/>
                <a:gd name="T100" fmla="*/ 15 w 225"/>
                <a:gd name="T101" fmla="*/ 30 h 253"/>
                <a:gd name="T102" fmla="*/ 18 w 225"/>
                <a:gd name="T103" fmla="*/ 20 h 2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25" h="253">
                  <a:moveTo>
                    <a:pt x="33" y="33"/>
                  </a:moveTo>
                  <a:lnTo>
                    <a:pt x="33" y="28"/>
                  </a:lnTo>
                  <a:lnTo>
                    <a:pt x="42" y="17"/>
                  </a:lnTo>
                  <a:lnTo>
                    <a:pt x="48" y="12"/>
                  </a:lnTo>
                  <a:lnTo>
                    <a:pt x="48" y="7"/>
                  </a:lnTo>
                  <a:lnTo>
                    <a:pt x="54" y="0"/>
                  </a:lnTo>
                  <a:lnTo>
                    <a:pt x="59" y="0"/>
                  </a:lnTo>
                  <a:lnTo>
                    <a:pt x="68" y="0"/>
                  </a:lnTo>
                  <a:lnTo>
                    <a:pt x="68" y="7"/>
                  </a:lnTo>
                  <a:lnTo>
                    <a:pt x="68" y="12"/>
                  </a:lnTo>
                  <a:lnTo>
                    <a:pt x="59" y="17"/>
                  </a:lnTo>
                  <a:lnTo>
                    <a:pt x="59" y="21"/>
                  </a:lnTo>
                  <a:lnTo>
                    <a:pt x="54" y="28"/>
                  </a:lnTo>
                  <a:lnTo>
                    <a:pt x="54" y="33"/>
                  </a:lnTo>
                  <a:lnTo>
                    <a:pt x="54" y="38"/>
                  </a:lnTo>
                  <a:lnTo>
                    <a:pt x="48" y="43"/>
                  </a:lnTo>
                  <a:lnTo>
                    <a:pt x="48" y="50"/>
                  </a:lnTo>
                  <a:lnTo>
                    <a:pt x="42" y="55"/>
                  </a:lnTo>
                  <a:lnTo>
                    <a:pt x="42" y="59"/>
                  </a:lnTo>
                  <a:lnTo>
                    <a:pt x="42" y="64"/>
                  </a:lnTo>
                  <a:lnTo>
                    <a:pt x="33" y="71"/>
                  </a:lnTo>
                  <a:lnTo>
                    <a:pt x="33" y="76"/>
                  </a:lnTo>
                  <a:lnTo>
                    <a:pt x="33" y="81"/>
                  </a:lnTo>
                  <a:lnTo>
                    <a:pt x="27" y="93"/>
                  </a:lnTo>
                  <a:lnTo>
                    <a:pt x="27" y="98"/>
                  </a:lnTo>
                  <a:lnTo>
                    <a:pt x="27" y="102"/>
                  </a:lnTo>
                  <a:lnTo>
                    <a:pt x="27" y="107"/>
                  </a:lnTo>
                  <a:lnTo>
                    <a:pt x="21" y="114"/>
                  </a:lnTo>
                  <a:lnTo>
                    <a:pt x="21" y="119"/>
                  </a:lnTo>
                  <a:lnTo>
                    <a:pt x="21" y="124"/>
                  </a:lnTo>
                  <a:lnTo>
                    <a:pt x="21" y="136"/>
                  </a:lnTo>
                  <a:lnTo>
                    <a:pt x="21" y="141"/>
                  </a:lnTo>
                  <a:lnTo>
                    <a:pt x="21" y="145"/>
                  </a:lnTo>
                  <a:lnTo>
                    <a:pt x="21" y="150"/>
                  </a:lnTo>
                  <a:lnTo>
                    <a:pt x="21" y="157"/>
                  </a:lnTo>
                  <a:lnTo>
                    <a:pt x="21" y="167"/>
                  </a:lnTo>
                  <a:lnTo>
                    <a:pt x="21" y="172"/>
                  </a:lnTo>
                  <a:lnTo>
                    <a:pt x="21" y="179"/>
                  </a:lnTo>
                  <a:lnTo>
                    <a:pt x="21" y="184"/>
                  </a:lnTo>
                  <a:lnTo>
                    <a:pt x="21" y="188"/>
                  </a:lnTo>
                  <a:lnTo>
                    <a:pt x="21" y="200"/>
                  </a:lnTo>
                  <a:lnTo>
                    <a:pt x="21" y="205"/>
                  </a:lnTo>
                  <a:lnTo>
                    <a:pt x="27" y="210"/>
                  </a:lnTo>
                  <a:lnTo>
                    <a:pt x="27" y="215"/>
                  </a:lnTo>
                  <a:lnTo>
                    <a:pt x="33" y="222"/>
                  </a:lnTo>
                  <a:lnTo>
                    <a:pt x="42" y="227"/>
                  </a:lnTo>
                  <a:lnTo>
                    <a:pt x="48" y="231"/>
                  </a:lnTo>
                  <a:lnTo>
                    <a:pt x="54" y="236"/>
                  </a:lnTo>
                  <a:lnTo>
                    <a:pt x="59" y="236"/>
                  </a:lnTo>
                  <a:lnTo>
                    <a:pt x="68" y="236"/>
                  </a:lnTo>
                  <a:lnTo>
                    <a:pt x="74" y="236"/>
                  </a:lnTo>
                  <a:lnTo>
                    <a:pt x="80" y="243"/>
                  </a:lnTo>
                  <a:lnTo>
                    <a:pt x="86" y="243"/>
                  </a:lnTo>
                  <a:lnTo>
                    <a:pt x="101" y="243"/>
                  </a:lnTo>
                  <a:lnTo>
                    <a:pt x="107" y="236"/>
                  </a:lnTo>
                  <a:lnTo>
                    <a:pt x="113" y="236"/>
                  </a:lnTo>
                  <a:lnTo>
                    <a:pt x="121" y="236"/>
                  </a:lnTo>
                  <a:lnTo>
                    <a:pt x="127" y="236"/>
                  </a:lnTo>
                  <a:lnTo>
                    <a:pt x="133" y="236"/>
                  </a:lnTo>
                  <a:lnTo>
                    <a:pt x="139" y="231"/>
                  </a:lnTo>
                  <a:lnTo>
                    <a:pt x="148" y="231"/>
                  </a:lnTo>
                  <a:lnTo>
                    <a:pt x="154" y="227"/>
                  </a:lnTo>
                  <a:lnTo>
                    <a:pt x="160" y="227"/>
                  </a:lnTo>
                  <a:lnTo>
                    <a:pt x="166" y="222"/>
                  </a:lnTo>
                  <a:lnTo>
                    <a:pt x="175" y="215"/>
                  </a:lnTo>
                  <a:lnTo>
                    <a:pt x="181" y="210"/>
                  </a:lnTo>
                  <a:lnTo>
                    <a:pt x="186" y="210"/>
                  </a:lnTo>
                  <a:lnTo>
                    <a:pt x="186" y="205"/>
                  </a:lnTo>
                  <a:lnTo>
                    <a:pt x="192" y="200"/>
                  </a:lnTo>
                  <a:lnTo>
                    <a:pt x="192" y="193"/>
                  </a:lnTo>
                  <a:lnTo>
                    <a:pt x="201" y="188"/>
                  </a:lnTo>
                  <a:lnTo>
                    <a:pt x="201" y="184"/>
                  </a:lnTo>
                  <a:lnTo>
                    <a:pt x="201" y="179"/>
                  </a:lnTo>
                  <a:lnTo>
                    <a:pt x="201" y="172"/>
                  </a:lnTo>
                  <a:lnTo>
                    <a:pt x="201" y="167"/>
                  </a:lnTo>
                  <a:lnTo>
                    <a:pt x="201" y="162"/>
                  </a:lnTo>
                  <a:lnTo>
                    <a:pt x="201" y="157"/>
                  </a:lnTo>
                  <a:lnTo>
                    <a:pt x="201" y="150"/>
                  </a:lnTo>
                  <a:lnTo>
                    <a:pt x="201" y="145"/>
                  </a:lnTo>
                  <a:lnTo>
                    <a:pt x="201" y="141"/>
                  </a:lnTo>
                  <a:lnTo>
                    <a:pt x="201" y="136"/>
                  </a:lnTo>
                  <a:lnTo>
                    <a:pt x="201" y="129"/>
                  </a:lnTo>
                  <a:lnTo>
                    <a:pt x="192" y="124"/>
                  </a:lnTo>
                  <a:lnTo>
                    <a:pt x="192" y="114"/>
                  </a:lnTo>
                  <a:lnTo>
                    <a:pt x="192" y="107"/>
                  </a:lnTo>
                  <a:lnTo>
                    <a:pt x="192" y="102"/>
                  </a:lnTo>
                  <a:lnTo>
                    <a:pt x="192" y="98"/>
                  </a:lnTo>
                  <a:lnTo>
                    <a:pt x="186" y="93"/>
                  </a:lnTo>
                  <a:lnTo>
                    <a:pt x="186" y="81"/>
                  </a:lnTo>
                  <a:lnTo>
                    <a:pt x="181" y="71"/>
                  </a:lnTo>
                  <a:lnTo>
                    <a:pt x="181" y="64"/>
                  </a:lnTo>
                  <a:lnTo>
                    <a:pt x="181" y="59"/>
                  </a:lnTo>
                  <a:lnTo>
                    <a:pt x="175" y="55"/>
                  </a:lnTo>
                  <a:lnTo>
                    <a:pt x="166" y="50"/>
                  </a:lnTo>
                  <a:lnTo>
                    <a:pt x="166" y="43"/>
                  </a:lnTo>
                  <a:lnTo>
                    <a:pt x="160" y="38"/>
                  </a:lnTo>
                  <a:lnTo>
                    <a:pt x="154" y="33"/>
                  </a:lnTo>
                  <a:lnTo>
                    <a:pt x="148" y="28"/>
                  </a:lnTo>
                  <a:lnTo>
                    <a:pt x="139" y="21"/>
                  </a:lnTo>
                  <a:lnTo>
                    <a:pt x="133" y="17"/>
                  </a:lnTo>
                  <a:lnTo>
                    <a:pt x="127" y="12"/>
                  </a:lnTo>
                  <a:lnTo>
                    <a:pt x="127" y="7"/>
                  </a:lnTo>
                  <a:lnTo>
                    <a:pt x="127" y="0"/>
                  </a:lnTo>
                  <a:lnTo>
                    <a:pt x="133" y="0"/>
                  </a:lnTo>
                  <a:lnTo>
                    <a:pt x="139" y="0"/>
                  </a:lnTo>
                  <a:lnTo>
                    <a:pt x="148" y="0"/>
                  </a:lnTo>
                  <a:lnTo>
                    <a:pt x="148" y="7"/>
                  </a:lnTo>
                  <a:lnTo>
                    <a:pt x="154" y="12"/>
                  </a:lnTo>
                  <a:lnTo>
                    <a:pt x="160" y="17"/>
                  </a:lnTo>
                  <a:lnTo>
                    <a:pt x="166" y="21"/>
                  </a:lnTo>
                  <a:lnTo>
                    <a:pt x="166" y="28"/>
                  </a:lnTo>
                  <a:lnTo>
                    <a:pt x="175" y="33"/>
                  </a:lnTo>
                  <a:lnTo>
                    <a:pt x="181" y="38"/>
                  </a:lnTo>
                  <a:lnTo>
                    <a:pt x="186" y="43"/>
                  </a:lnTo>
                  <a:lnTo>
                    <a:pt x="186" y="50"/>
                  </a:lnTo>
                  <a:lnTo>
                    <a:pt x="192" y="55"/>
                  </a:lnTo>
                  <a:lnTo>
                    <a:pt x="201" y="59"/>
                  </a:lnTo>
                  <a:lnTo>
                    <a:pt x="201" y="64"/>
                  </a:lnTo>
                  <a:lnTo>
                    <a:pt x="201" y="71"/>
                  </a:lnTo>
                  <a:lnTo>
                    <a:pt x="207" y="76"/>
                  </a:lnTo>
                  <a:lnTo>
                    <a:pt x="207" y="81"/>
                  </a:lnTo>
                  <a:lnTo>
                    <a:pt x="207" y="86"/>
                  </a:lnTo>
                  <a:lnTo>
                    <a:pt x="213" y="93"/>
                  </a:lnTo>
                  <a:lnTo>
                    <a:pt x="213" y="98"/>
                  </a:lnTo>
                  <a:lnTo>
                    <a:pt x="213" y="107"/>
                  </a:lnTo>
                  <a:lnTo>
                    <a:pt x="213" y="114"/>
                  </a:lnTo>
                  <a:lnTo>
                    <a:pt x="219" y="119"/>
                  </a:lnTo>
                  <a:lnTo>
                    <a:pt x="219" y="124"/>
                  </a:lnTo>
                  <a:lnTo>
                    <a:pt x="219" y="129"/>
                  </a:lnTo>
                  <a:lnTo>
                    <a:pt x="219" y="136"/>
                  </a:lnTo>
                  <a:lnTo>
                    <a:pt x="219" y="141"/>
                  </a:lnTo>
                  <a:lnTo>
                    <a:pt x="219" y="150"/>
                  </a:lnTo>
                  <a:lnTo>
                    <a:pt x="219" y="157"/>
                  </a:lnTo>
                  <a:lnTo>
                    <a:pt x="219" y="162"/>
                  </a:lnTo>
                  <a:lnTo>
                    <a:pt x="225" y="167"/>
                  </a:lnTo>
                  <a:lnTo>
                    <a:pt x="225" y="172"/>
                  </a:lnTo>
                  <a:lnTo>
                    <a:pt x="225" y="179"/>
                  </a:lnTo>
                  <a:lnTo>
                    <a:pt x="225" y="184"/>
                  </a:lnTo>
                  <a:lnTo>
                    <a:pt x="219" y="188"/>
                  </a:lnTo>
                  <a:lnTo>
                    <a:pt x="219" y="193"/>
                  </a:lnTo>
                  <a:lnTo>
                    <a:pt x="219" y="200"/>
                  </a:lnTo>
                  <a:lnTo>
                    <a:pt x="219" y="205"/>
                  </a:lnTo>
                  <a:lnTo>
                    <a:pt x="213" y="210"/>
                  </a:lnTo>
                  <a:lnTo>
                    <a:pt x="207" y="215"/>
                  </a:lnTo>
                  <a:lnTo>
                    <a:pt x="207" y="222"/>
                  </a:lnTo>
                  <a:lnTo>
                    <a:pt x="201" y="227"/>
                  </a:lnTo>
                  <a:lnTo>
                    <a:pt x="192" y="231"/>
                  </a:lnTo>
                  <a:lnTo>
                    <a:pt x="186" y="236"/>
                  </a:lnTo>
                  <a:lnTo>
                    <a:pt x="181" y="236"/>
                  </a:lnTo>
                  <a:lnTo>
                    <a:pt x="175" y="243"/>
                  </a:lnTo>
                  <a:lnTo>
                    <a:pt x="166" y="243"/>
                  </a:lnTo>
                  <a:lnTo>
                    <a:pt x="160" y="248"/>
                  </a:lnTo>
                  <a:lnTo>
                    <a:pt x="154" y="248"/>
                  </a:lnTo>
                  <a:lnTo>
                    <a:pt x="148" y="253"/>
                  </a:lnTo>
                  <a:lnTo>
                    <a:pt x="133" y="253"/>
                  </a:lnTo>
                  <a:lnTo>
                    <a:pt x="127" y="253"/>
                  </a:lnTo>
                  <a:lnTo>
                    <a:pt x="121" y="253"/>
                  </a:lnTo>
                  <a:lnTo>
                    <a:pt x="113" y="253"/>
                  </a:lnTo>
                  <a:lnTo>
                    <a:pt x="107" y="253"/>
                  </a:lnTo>
                  <a:lnTo>
                    <a:pt x="101" y="253"/>
                  </a:lnTo>
                  <a:lnTo>
                    <a:pt x="95" y="253"/>
                  </a:lnTo>
                  <a:lnTo>
                    <a:pt x="80" y="253"/>
                  </a:lnTo>
                  <a:lnTo>
                    <a:pt x="74" y="253"/>
                  </a:lnTo>
                  <a:lnTo>
                    <a:pt x="68" y="253"/>
                  </a:lnTo>
                  <a:lnTo>
                    <a:pt x="59" y="253"/>
                  </a:lnTo>
                  <a:lnTo>
                    <a:pt x="54" y="253"/>
                  </a:lnTo>
                  <a:lnTo>
                    <a:pt x="48" y="253"/>
                  </a:lnTo>
                  <a:lnTo>
                    <a:pt x="42" y="248"/>
                  </a:lnTo>
                  <a:lnTo>
                    <a:pt x="33" y="243"/>
                  </a:lnTo>
                  <a:lnTo>
                    <a:pt x="27" y="243"/>
                  </a:lnTo>
                  <a:lnTo>
                    <a:pt x="27" y="236"/>
                  </a:lnTo>
                  <a:lnTo>
                    <a:pt x="21" y="231"/>
                  </a:lnTo>
                  <a:lnTo>
                    <a:pt x="15" y="227"/>
                  </a:lnTo>
                  <a:lnTo>
                    <a:pt x="15" y="222"/>
                  </a:lnTo>
                  <a:lnTo>
                    <a:pt x="15" y="215"/>
                  </a:lnTo>
                  <a:lnTo>
                    <a:pt x="6" y="210"/>
                  </a:lnTo>
                  <a:lnTo>
                    <a:pt x="6" y="205"/>
                  </a:lnTo>
                  <a:lnTo>
                    <a:pt x="6" y="200"/>
                  </a:lnTo>
                  <a:lnTo>
                    <a:pt x="6" y="193"/>
                  </a:lnTo>
                  <a:lnTo>
                    <a:pt x="6" y="188"/>
                  </a:lnTo>
                  <a:lnTo>
                    <a:pt x="6" y="184"/>
                  </a:lnTo>
                  <a:lnTo>
                    <a:pt x="6" y="179"/>
                  </a:lnTo>
                  <a:lnTo>
                    <a:pt x="6" y="167"/>
                  </a:lnTo>
                  <a:lnTo>
                    <a:pt x="6" y="162"/>
                  </a:lnTo>
                  <a:lnTo>
                    <a:pt x="6" y="157"/>
                  </a:lnTo>
                  <a:lnTo>
                    <a:pt x="0" y="157"/>
                  </a:lnTo>
                  <a:lnTo>
                    <a:pt x="0" y="150"/>
                  </a:lnTo>
                  <a:lnTo>
                    <a:pt x="6" y="145"/>
                  </a:lnTo>
                  <a:lnTo>
                    <a:pt x="6" y="141"/>
                  </a:lnTo>
                  <a:lnTo>
                    <a:pt x="6" y="136"/>
                  </a:lnTo>
                  <a:lnTo>
                    <a:pt x="6" y="124"/>
                  </a:lnTo>
                  <a:lnTo>
                    <a:pt x="6" y="119"/>
                  </a:lnTo>
                  <a:lnTo>
                    <a:pt x="6" y="114"/>
                  </a:lnTo>
                  <a:lnTo>
                    <a:pt x="6" y="107"/>
                  </a:lnTo>
                  <a:lnTo>
                    <a:pt x="15" y="102"/>
                  </a:lnTo>
                  <a:lnTo>
                    <a:pt x="15" y="98"/>
                  </a:lnTo>
                  <a:lnTo>
                    <a:pt x="15" y="93"/>
                  </a:lnTo>
                  <a:lnTo>
                    <a:pt x="15" y="86"/>
                  </a:lnTo>
                  <a:lnTo>
                    <a:pt x="21" y="81"/>
                  </a:lnTo>
                  <a:lnTo>
                    <a:pt x="21" y="76"/>
                  </a:lnTo>
                  <a:lnTo>
                    <a:pt x="21" y="64"/>
                  </a:lnTo>
                  <a:lnTo>
                    <a:pt x="27" y="59"/>
                  </a:lnTo>
                  <a:lnTo>
                    <a:pt x="27" y="55"/>
                  </a:lnTo>
                  <a:lnTo>
                    <a:pt x="27" y="50"/>
                  </a:lnTo>
                  <a:lnTo>
                    <a:pt x="33" y="43"/>
                  </a:lnTo>
                  <a:lnTo>
                    <a:pt x="33" y="38"/>
                  </a:lnTo>
                  <a:lnTo>
                    <a:pt x="33"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53" name="Freeform 13"/>
            <p:cNvSpPr>
              <a:spLocks noChangeAspect="1"/>
            </p:cNvSpPr>
            <p:nvPr>
              <p:custDataLst>
                <p:tags r:id="rId8"/>
              </p:custDataLst>
            </p:nvPr>
          </p:nvSpPr>
          <p:spPr bwMode="auto">
            <a:xfrm flipH="1">
              <a:off x="4201" y="1271"/>
              <a:ext cx="25" cy="38"/>
            </a:xfrm>
            <a:custGeom>
              <a:avLst/>
              <a:gdLst>
                <a:gd name="T0" fmla="*/ 8 w 47"/>
                <a:gd name="T1" fmla="*/ 3 h 65"/>
                <a:gd name="T2" fmla="*/ 11 w 47"/>
                <a:gd name="T3" fmla="*/ 0 h 65"/>
                <a:gd name="T4" fmla="*/ 14 w 47"/>
                <a:gd name="T5" fmla="*/ 3 h 65"/>
                <a:gd name="T6" fmla="*/ 17 w 47"/>
                <a:gd name="T7" fmla="*/ 3 h 65"/>
                <a:gd name="T8" fmla="*/ 22 w 47"/>
                <a:gd name="T9" fmla="*/ 7 h 65"/>
                <a:gd name="T10" fmla="*/ 22 w 47"/>
                <a:gd name="T11" fmla="*/ 10 h 65"/>
                <a:gd name="T12" fmla="*/ 25 w 47"/>
                <a:gd name="T13" fmla="*/ 13 h 65"/>
                <a:gd name="T14" fmla="*/ 25 w 47"/>
                <a:gd name="T15" fmla="*/ 15 h 65"/>
                <a:gd name="T16" fmla="*/ 25 w 47"/>
                <a:gd name="T17" fmla="*/ 20 h 65"/>
                <a:gd name="T18" fmla="*/ 25 w 47"/>
                <a:gd name="T19" fmla="*/ 22 h 65"/>
                <a:gd name="T20" fmla="*/ 25 w 47"/>
                <a:gd name="T21" fmla="*/ 25 h 65"/>
                <a:gd name="T22" fmla="*/ 25 w 47"/>
                <a:gd name="T23" fmla="*/ 28 h 65"/>
                <a:gd name="T24" fmla="*/ 22 w 47"/>
                <a:gd name="T25" fmla="*/ 35 h 65"/>
                <a:gd name="T26" fmla="*/ 22 w 47"/>
                <a:gd name="T27" fmla="*/ 38 h 65"/>
                <a:gd name="T28" fmla="*/ 14 w 47"/>
                <a:gd name="T29" fmla="*/ 38 h 65"/>
                <a:gd name="T30" fmla="*/ 11 w 47"/>
                <a:gd name="T31" fmla="*/ 38 h 65"/>
                <a:gd name="T32" fmla="*/ 8 w 47"/>
                <a:gd name="T33" fmla="*/ 38 h 65"/>
                <a:gd name="T34" fmla="*/ 3 w 47"/>
                <a:gd name="T35" fmla="*/ 35 h 65"/>
                <a:gd name="T36" fmla="*/ 3 w 47"/>
                <a:gd name="T37" fmla="*/ 32 h 65"/>
                <a:gd name="T38" fmla="*/ 0 w 47"/>
                <a:gd name="T39" fmla="*/ 28 h 65"/>
                <a:gd name="T40" fmla="*/ 0 w 47"/>
                <a:gd name="T41" fmla="*/ 25 h 65"/>
                <a:gd name="T42" fmla="*/ 0 w 47"/>
                <a:gd name="T43" fmla="*/ 22 h 65"/>
                <a:gd name="T44" fmla="*/ 0 w 47"/>
                <a:gd name="T45" fmla="*/ 20 h 65"/>
                <a:gd name="T46" fmla="*/ 0 w 47"/>
                <a:gd name="T47" fmla="*/ 15 h 65"/>
                <a:gd name="T48" fmla="*/ 0 w 47"/>
                <a:gd name="T49" fmla="*/ 10 h 65"/>
                <a:gd name="T50" fmla="*/ 3 w 47"/>
                <a:gd name="T51" fmla="*/ 7 h 65"/>
                <a:gd name="T52" fmla="*/ 3 w 47"/>
                <a:gd name="T53" fmla="*/ 3 h 65"/>
                <a:gd name="T54" fmla="*/ 8 w 47"/>
                <a:gd name="T55" fmla="*/ 3 h 65"/>
                <a:gd name="T56" fmla="*/ 8 w 47"/>
                <a:gd name="T57" fmla="*/ 3 h 6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7" h="65">
                  <a:moveTo>
                    <a:pt x="15" y="5"/>
                  </a:moveTo>
                  <a:lnTo>
                    <a:pt x="21" y="0"/>
                  </a:lnTo>
                  <a:lnTo>
                    <a:pt x="26" y="5"/>
                  </a:lnTo>
                  <a:lnTo>
                    <a:pt x="32" y="5"/>
                  </a:lnTo>
                  <a:lnTo>
                    <a:pt x="41" y="12"/>
                  </a:lnTo>
                  <a:lnTo>
                    <a:pt x="41" y="17"/>
                  </a:lnTo>
                  <a:lnTo>
                    <a:pt x="47" y="22"/>
                  </a:lnTo>
                  <a:lnTo>
                    <a:pt x="47" y="26"/>
                  </a:lnTo>
                  <a:lnTo>
                    <a:pt x="47" y="34"/>
                  </a:lnTo>
                  <a:lnTo>
                    <a:pt x="47" y="38"/>
                  </a:lnTo>
                  <a:lnTo>
                    <a:pt x="47" y="43"/>
                  </a:lnTo>
                  <a:lnTo>
                    <a:pt x="47" y="48"/>
                  </a:lnTo>
                  <a:lnTo>
                    <a:pt x="41" y="60"/>
                  </a:lnTo>
                  <a:lnTo>
                    <a:pt x="41" y="65"/>
                  </a:lnTo>
                  <a:lnTo>
                    <a:pt x="26" y="65"/>
                  </a:lnTo>
                  <a:lnTo>
                    <a:pt x="21" y="65"/>
                  </a:lnTo>
                  <a:lnTo>
                    <a:pt x="15" y="65"/>
                  </a:lnTo>
                  <a:lnTo>
                    <a:pt x="6" y="60"/>
                  </a:lnTo>
                  <a:lnTo>
                    <a:pt x="6" y="55"/>
                  </a:lnTo>
                  <a:lnTo>
                    <a:pt x="0" y="48"/>
                  </a:lnTo>
                  <a:lnTo>
                    <a:pt x="0" y="43"/>
                  </a:lnTo>
                  <a:lnTo>
                    <a:pt x="0" y="38"/>
                  </a:lnTo>
                  <a:lnTo>
                    <a:pt x="0" y="34"/>
                  </a:lnTo>
                  <a:lnTo>
                    <a:pt x="0" y="26"/>
                  </a:lnTo>
                  <a:lnTo>
                    <a:pt x="0" y="17"/>
                  </a:lnTo>
                  <a:lnTo>
                    <a:pt x="6" y="12"/>
                  </a:lnTo>
                  <a:lnTo>
                    <a:pt x="6" y="5"/>
                  </a:lnTo>
                  <a:lnTo>
                    <a:pt x="1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54" name="Freeform 14"/>
            <p:cNvSpPr>
              <a:spLocks noChangeAspect="1"/>
            </p:cNvSpPr>
            <p:nvPr>
              <p:custDataLst>
                <p:tags r:id="rId9"/>
              </p:custDataLst>
            </p:nvPr>
          </p:nvSpPr>
          <p:spPr bwMode="auto">
            <a:xfrm flipH="1">
              <a:off x="4092" y="909"/>
              <a:ext cx="85" cy="305"/>
            </a:xfrm>
            <a:custGeom>
              <a:avLst/>
              <a:gdLst>
                <a:gd name="T0" fmla="*/ 8 w 160"/>
                <a:gd name="T1" fmla="*/ 21 h 516"/>
                <a:gd name="T2" fmla="*/ 8 w 160"/>
                <a:gd name="T3" fmla="*/ 9 h 516"/>
                <a:gd name="T4" fmla="*/ 14 w 160"/>
                <a:gd name="T5" fmla="*/ 0 h 516"/>
                <a:gd name="T6" fmla="*/ 26 w 160"/>
                <a:gd name="T7" fmla="*/ 0 h 516"/>
                <a:gd name="T8" fmla="*/ 36 w 160"/>
                <a:gd name="T9" fmla="*/ 3 h 516"/>
                <a:gd name="T10" fmla="*/ 47 w 160"/>
                <a:gd name="T11" fmla="*/ 13 h 516"/>
                <a:gd name="T12" fmla="*/ 50 w 160"/>
                <a:gd name="T13" fmla="*/ 21 h 516"/>
                <a:gd name="T14" fmla="*/ 57 w 160"/>
                <a:gd name="T15" fmla="*/ 31 h 516"/>
                <a:gd name="T16" fmla="*/ 61 w 160"/>
                <a:gd name="T17" fmla="*/ 44 h 516"/>
                <a:gd name="T18" fmla="*/ 64 w 160"/>
                <a:gd name="T19" fmla="*/ 57 h 516"/>
                <a:gd name="T20" fmla="*/ 67 w 160"/>
                <a:gd name="T21" fmla="*/ 66 h 516"/>
                <a:gd name="T22" fmla="*/ 71 w 160"/>
                <a:gd name="T23" fmla="*/ 79 h 516"/>
                <a:gd name="T24" fmla="*/ 71 w 160"/>
                <a:gd name="T25" fmla="*/ 89 h 516"/>
                <a:gd name="T26" fmla="*/ 75 w 160"/>
                <a:gd name="T27" fmla="*/ 98 h 516"/>
                <a:gd name="T28" fmla="*/ 75 w 160"/>
                <a:gd name="T29" fmla="*/ 110 h 516"/>
                <a:gd name="T30" fmla="*/ 79 w 160"/>
                <a:gd name="T31" fmla="*/ 120 h 516"/>
                <a:gd name="T32" fmla="*/ 79 w 160"/>
                <a:gd name="T33" fmla="*/ 130 h 516"/>
                <a:gd name="T34" fmla="*/ 79 w 160"/>
                <a:gd name="T35" fmla="*/ 142 h 516"/>
                <a:gd name="T36" fmla="*/ 82 w 160"/>
                <a:gd name="T37" fmla="*/ 153 h 516"/>
                <a:gd name="T38" fmla="*/ 82 w 160"/>
                <a:gd name="T39" fmla="*/ 161 h 516"/>
                <a:gd name="T40" fmla="*/ 82 w 160"/>
                <a:gd name="T41" fmla="*/ 174 h 516"/>
                <a:gd name="T42" fmla="*/ 82 w 160"/>
                <a:gd name="T43" fmla="*/ 183 h 516"/>
                <a:gd name="T44" fmla="*/ 85 w 160"/>
                <a:gd name="T45" fmla="*/ 193 h 516"/>
                <a:gd name="T46" fmla="*/ 85 w 160"/>
                <a:gd name="T47" fmla="*/ 206 h 516"/>
                <a:gd name="T48" fmla="*/ 85 w 160"/>
                <a:gd name="T49" fmla="*/ 216 h 516"/>
                <a:gd name="T50" fmla="*/ 85 w 160"/>
                <a:gd name="T51" fmla="*/ 225 h 516"/>
                <a:gd name="T52" fmla="*/ 85 w 160"/>
                <a:gd name="T53" fmla="*/ 237 h 516"/>
                <a:gd name="T54" fmla="*/ 85 w 160"/>
                <a:gd name="T55" fmla="*/ 247 h 516"/>
                <a:gd name="T56" fmla="*/ 85 w 160"/>
                <a:gd name="T57" fmla="*/ 259 h 516"/>
                <a:gd name="T58" fmla="*/ 85 w 160"/>
                <a:gd name="T59" fmla="*/ 270 h 516"/>
                <a:gd name="T60" fmla="*/ 85 w 160"/>
                <a:gd name="T61" fmla="*/ 282 h 516"/>
                <a:gd name="T62" fmla="*/ 85 w 160"/>
                <a:gd name="T63" fmla="*/ 292 h 516"/>
                <a:gd name="T64" fmla="*/ 79 w 160"/>
                <a:gd name="T65" fmla="*/ 301 h 516"/>
                <a:gd name="T66" fmla="*/ 71 w 160"/>
                <a:gd name="T67" fmla="*/ 305 h 516"/>
                <a:gd name="T68" fmla="*/ 57 w 160"/>
                <a:gd name="T69" fmla="*/ 298 h 516"/>
                <a:gd name="T70" fmla="*/ 50 w 160"/>
                <a:gd name="T71" fmla="*/ 288 h 516"/>
                <a:gd name="T72" fmla="*/ 43 w 160"/>
                <a:gd name="T73" fmla="*/ 280 h 516"/>
                <a:gd name="T74" fmla="*/ 36 w 160"/>
                <a:gd name="T75" fmla="*/ 270 h 516"/>
                <a:gd name="T76" fmla="*/ 33 w 160"/>
                <a:gd name="T77" fmla="*/ 259 h 516"/>
                <a:gd name="T78" fmla="*/ 28 w 160"/>
                <a:gd name="T79" fmla="*/ 250 h 516"/>
                <a:gd name="T80" fmla="*/ 26 w 160"/>
                <a:gd name="T81" fmla="*/ 241 h 516"/>
                <a:gd name="T82" fmla="*/ 22 w 160"/>
                <a:gd name="T83" fmla="*/ 232 h 516"/>
                <a:gd name="T84" fmla="*/ 19 w 160"/>
                <a:gd name="T85" fmla="*/ 222 h 516"/>
                <a:gd name="T86" fmla="*/ 19 w 160"/>
                <a:gd name="T87" fmla="*/ 209 h 516"/>
                <a:gd name="T88" fmla="*/ 14 w 160"/>
                <a:gd name="T89" fmla="*/ 199 h 516"/>
                <a:gd name="T90" fmla="*/ 11 w 160"/>
                <a:gd name="T91" fmla="*/ 190 h 516"/>
                <a:gd name="T92" fmla="*/ 11 w 160"/>
                <a:gd name="T93" fmla="*/ 178 h 516"/>
                <a:gd name="T94" fmla="*/ 8 w 160"/>
                <a:gd name="T95" fmla="*/ 168 h 516"/>
                <a:gd name="T96" fmla="*/ 8 w 160"/>
                <a:gd name="T97" fmla="*/ 158 h 516"/>
                <a:gd name="T98" fmla="*/ 5 w 160"/>
                <a:gd name="T99" fmla="*/ 145 h 516"/>
                <a:gd name="T100" fmla="*/ 5 w 160"/>
                <a:gd name="T101" fmla="*/ 135 h 516"/>
                <a:gd name="T102" fmla="*/ 5 w 160"/>
                <a:gd name="T103" fmla="*/ 120 h 516"/>
                <a:gd name="T104" fmla="*/ 5 w 160"/>
                <a:gd name="T105" fmla="*/ 105 h 516"/>
                <a:gd name="T106" fmla="*/ 0 w 160"/>
                <a:gd name="T107" fmla="*/ 89 h 516"/>
                <a:gd name="T108" fmla="*/ 0 w 160"/>
                <a:gd name="T109" fmla="*/ 76 h 516"/>
                <a:gd name="T110" fmla="*/ 0 w 160"/>
                <a:gd name="T111" fmla="*/ 66 h 516"/>
                <a:gd name="T112" fmla="*/ 0 w 160"/>
                <a:gd name="T113" fmla="*/ 54 h 516"/>
                <a:gd name="T114" fmla="*/ 0 w 160"/>
                <a:gd name="T115" fmla="*/ 44 h 516"/>
                <a:gd name="T116" fmla="*/ 5 w 160"/>
                <a:gd name="T117" fmla="*/ 31 h 51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0" h="516">
                  <a:moveTo>
                    <a:pt x="9" y="48"/>
                  </a:moveTo>
                  <a:lnTo>
                    <a:pt x="9" y="43"/>
                  </a:lnTo>
                  <a:lnTo>
                    <a:pt x="15" y="36"/>
                  </a:lnTo>
                  <a:lnTo>
                    <a:pt x="15" y="26"/>
                  </a:lnTo>
                  <a:lnTo>
                    <a:pt x="15" y="22"/>
                  </a:lnTo>
                  <a:lnTo>
                    <a:pt x="15" y="15"/>
                  </a:lnTo>
                  <a:lnTo>
                    <a:pt x="21" y="10"/>
                  </a:lnTo>
                  <a:lnTo>
                    <a:pt x="21" y="5"/>
                  </a:lnTo>
                  <a:lnTo>
                    <a:pt x="27" y="0"/>
                  </a:lnTo>
                  <a:lnTo>
                    <a:pt x="36" y="0"/>
                  </a:lnTo>
                  <a:lnTo>
                    <a:pt x="42" y="0"/>
                  </a:lnTo>
                  <a:lnTo>
                    <a:pt x="48" y="0"/>
                  </a:lnTo>
                  <a:lnTo>
                    <a:pt x="53" y="0"/>
                  </a:lnTo>
                  <a:lnTo>
                    <a:pt x="62" y="5"/>
                  </a:lnTo>
                  <a:lnTo>
                    <a:pt x="68" y="5"/>
                  </a:lnTo>
                  <a:lnTo>
                    <a:pt x="74" y="10"/>
                  </a:lnTo>
                  <a:lnTo>
                    <a:pt x="80" y="15"/>
                  </a:lnTo>
                  <a:lnTo>
                    <a:pt x="89" y="22"/>
                  </a:lnTo>
                  <a:lnTo>
                    <a:pt x="89" y="26"/>
                  </a:lnTo>
                  <a:lnTo>
                    <a:pt x="95" y="31"/>
                  </a:lnTo>
                  <a:lnTo>
                    <a:pt x="95" y="36"/>
                  </a:lnTo>
                  <a:lnTo>
                    <a:pt x="101" y="43"/>
                  </a:lnTo>
                  <a:lnTo>
                    <a:pt x="101" y="48"/>
                  </a:lnTo>
                  <a:lnTo>
                    <a:pt x="107" y="53"/>
                  </a:lnTo>
                  <a:lnTo>
                    <a:pt x="107" y="65"/>
                  </a:lnTo>
                  <a:lnTo>
                    <a:pt x="115" y="69"/>
                  </a:lnTo>
                  <a:lnTo>
                    <a:pt x="115" y="74"/>
                  </a:lnTo>
                  <a:lnTo>
                    <a:pt x="121" y="79"/>
                  </a:lnTo>
                  <a:lnTo>
                    <a:pt x="121" y="91"/>
                  </a:lnTo>
                  <a:lnTo>
                    <a:pt x="121" y="96"/>
                  </a:lnTo>
                  <a:lnTo>
                    <a:pt x="127" y="100"/>
                  </a:lnTo>
                  <a:lnTo>
                    <a:pt x="127" y="108"/>
                  </a:lnTo>
                  <a:lnTo>
                    <a:pt x="127" y="112"/>
                  </a:lnTo>
                  <a:lnTo>
                    <a:pt x="127" y="117"/>
                  </a:lnTo>
                  <a:lnTo>
                    <a:pt x="127" y="122"/>
                  </a:lnTo>
                  <a:lnTo>
                    <a:pt x="133" y="134"/>
                  </a:lnTo>
                  <a:lnTo>
                    <a:pt x="133" y="139"/>
                  </a:lnTo>
                  <a:lnTo>
                    <a:pt x="133" y="143"/>
                  </a:lnTo>
                  <a:lnTo>
                    <a:pt x="133" y="151"/>
                  </a:lnTo>
                  <a:lnTo>
                    <a:pt x="133" y="155"/>
                  </a:lnTo>
                  <a:lnTo>
                    <a:pt x="133" y="160"/>
                  </a:lnTo>
                  <a:lnTo>
                    <a:pt x="142" y="165"/>
                  </a:lnTo>
                  <a:lnTo>
                    <a:pt x="142" y="172"/>
                  </a:lnTo>
                  <a:lnTo>
                    <a:pt x="142" y="182"/>
                  </a:lnTo>
                  <a:lnTo>
                    <a:pt x="142" y="186"/>
                  </a:lnTo>
                  <a:lnTo>
                    <a:pt x="142" y="194"/>
                  </a:lnTo>
                  <a:lnTo>
                    <a:pt x="142" y="198"/>
                  </a:lnTo>
                  <a:lnTo>
                    <a:pt x="148" y="203"/>
                  </a:lnTo>
                  <a:lnTo>
                    <a:pt x="148" y="208"/>
                  </a:lnTo>
                  <a:lnTo>
                    <a:pt x="148" y="215"/>
                  </a:lnTo>
                  <a:lnTo>
                    <a:pt x="148" y="220"/>
                  </a:lnTo>
                  <a:lnTo>
                    <a:pt x="148" y="225"/>
                  </a:lnTo>
                  <a:lnTo>
                    <a:pt x="148" y="236"/>
                  </a:lnTo>
                  <a:lnTo>
                    <a:pt x="148" y="241"/>
                  </a:lnTo>
                  <a:lnTo>
                    <a:pt x="148" y="246"/>
                  </a:lnTo>
                  <a:lnTo>
                    <a:pt x="148" y="251"/>
                  </a:lnTo>
                  <a:lnTo>
                    <a:pt x="154" y="258"/>
                  </a:lnTo>
                  <a:lnTo>
                    <a:pt x="154" y="263"/>
                  </a:lnTo>
                  <a:lnTo>
                    <a:pt x="154" y="267"/>
                  </a:lnTo>
                  <a:lnTo>
                    <a:pt x="154" y="272"/>
                  </a:lnTo>
                  <a:lnTo>
                    <a:pt x="154" y="279"/>
                  </a:lnTo>
                  <a:lnTo>
                    <a:pt x="154" y="289"/>
                  </a:lnTo>
                  <a:lnTo>
                    <a:pt x="154" y="294"/>
                  </a:lnTo>
                  <a:lnTo>
                    <a:pt x="154" y="301"/>
                  </a:lnTo>
                  <a:lnTo>
                    <a:pt x="154" y="306"/>
                  </a:lnTo>
                  <a:lnTo>
                    <a:pt x="154" y="310"/>
                  </a:lnTo>
                  <a:lnTo>
                    <a:pt x="154" y="315"/>
                  </a:lnTo>
                  <a:lnTo>
                    <a:pt x="154" y="322"/>
                  </a:lnTo>
                  <a:lnTo>
                    <a:pt x="160" y="327"/>
                  </a:lnTo>
                  <a:lnTo>
                    <a:pt x="160" y="332"/>
                  </a:lnTo>
                  <a:lnTo>
                    <a:pt x="160" y="344"/>
                  </a:lnTo>
                  <a:lnTo>
                    <a:pt x="160" y="349"/>
                  </a:lnTo>
                  <a:lnTo>
                    <a:pt x="160" y="353"/>
                  </a:lnTo>
                  <a:lnTo>
                    <a:pt x="160" y="358"/>
                  </a:lnTo>
                  <a:lnTo>
                    <a:pt x="160" y="365"/>
                  </a:lnTo>
                  <a:lnTo>
                    <a:pt x="160" y="370"/>
                  </a:lnTo>
                  <a:lnTo>
                    <a:pt x="160" y="375"/>
                  </a:lnTo>
                  <a:lnTo>
                    <a:pt x="160" y="380"/>
                  </a:lnTo>
                  <a:lnTo>
                    <a:pt x="160" y="387"/>
                  </a:lnTo>
                  <a:lnTo>
                    <a:pt x="160" y="396"/>
                  </a:lnTo>
                  <a:lnTo>
                    <a:pt x="160" y="401"/>
                  </a:lnTo>
                  <a:lnTo>
                    <a:pt x="160" y="408"/>
                  </a:lnTo>
                  <a:lnTo>
                    <a:pt x="160" y="413"/>
                  </a:lnTo>
                  <a:lnTo>
                    <a:pt x="160" y="418"/>
                  </a:lnTo>
                  <a:lnTo>
                    <a:pt x="160" y="423"/>
                  </a:lnTo>
                  <a:lnTo>
                    <a:pt x="160" y="430"/>
                  </a:lnTo>
                  <a:lnTo>
                    <a:pt x="160" y="439"/>
                  </a:lnTo>
                  <a:lnTo>
                    <a:pt x="160" y="444"/>
                  </a:lnTo>
                  <a:lnTo>
                    <a:pt x="160" y="451"/>
                  </a:lnTo>
                  <a:lnTo>
                    <a:pt x="160" y="456"/>
                  </a:lnTo>
                  <a:lnTo>
                    <a:pt x="160" y="461"/>
                  </a:lnTo>
                  <a:lnTo>
                    <a:pt x="160" y="466"/>
                  </a:lnTo>
                  <a:lnTo>
                    <a:pt x="160" y="477"/>
                  </a:lnTo>
                  <a:lnTo>
                    <a:pt x="160" y="482"/>
                  </a:lnTo>
                  <a:lnTo>
                    <a:pt x="160" y="487"/>
                  </a:lnTo>
                  <a:lnTo>
                    <a:pt x="160" y="494"/>
                  </a:lnTo>
                  <a:lnTo>
                    <a:pt x="154" y="499"/>
                  </a:lnTo>
                  <a:lnTo>
                    <a:pt x="154" y="504"/>
                  </a:lnTo>
                  <a:lnTo>
                    <a:pt x="148" y="509"/>
                  </a:lnTo>
                  <a:lnTo>
                    <a:pt x="148" y="516"/>
                  </a:lnTo>
                  <a:lnTo>
                    <a:pt x="142" y="516"/>
                  </a:lnTo>
                  <a:lnTo>
                    <a:pt x="133" y="516"/>
                  </a:lnTo>
                  <a:lnTo>
                    <a:pt x="127" y="516"/>
                  </a:lnTo>
                  <a:lnTo>
                    <a:pt x="115" y="509"/>
                  </a:lnTo>
                  <a:lnTo>
                    <a:pt x="107" y="504"/>
                  </a:lnTo>
                  <a:lnTo>
                    <a:pt x="101" y="499"/>
                  </a:lnTo>
                  <a:lnTo>
                    <a:pt x="95" y="494"/>
                  </a:lnTo>
                  <a:lnTo>
                    <a:pt x="95" y="487"/>
                  </a:lnTo>
                  <a:lnTo>
                    <a:pt x="89" y="482"/>
                  </a:lnTo>
                  <a:lnTo>
                    <a:pt x="89" y="477"/>
                  </a:lnTo>
                  <a:lnTo>
                    <a:pt x="80" y="473"/>
                  </a:lnTo>
                  <a:lnTo>
                    <a:pt x="74" y="466"/>
                  </a:lnTo>
                  <a:lnTo>
                    <a:pt x="74" y="461"/>
                  </a:lnTo>
                  <a:lnTo>
                    <a:pt x="68" y="456"/>
                  </a:lnTo>
                  <a:lnTo>
                    <a:pt x="68" y="451"/>
                  </a:lnTo>
                  <a:lnTo>
                    <a:pt x="62" y="444"/>
                  </a:lnTo>
                  <a:lnTo>
                    <a:pt x="62" y="439"/>
                  </a:lnTo>
                  <a:lnTo>
                    <a:pt x="62" y="435"/>
                  </a:lnTo>
                  <a:lnTo>
                    <a:pt x="53" y="430"/>
                  </a:lnTo>
                  <a:lnTo>
                    <a:pt x="53" y="423"/>
                  </a:lnTo>
                  <a:lnTo>
                    <a:pt x="53" y="418"/>
                  </a:lnTo>
                  <a:lnTo>
                    <a:pt x="48" y="413"/>
                  </a:lnTo>
                  <a:lnTo>
                    <a:pt x="48" y="408"/>
                  </a:lnTo>
                  <a:lnTo>
                    <a:pt x="48" y="401"/>
                  </a:lnTo>
                  <a:lnTo>
                    <a:pt x="42" y="396"/>
                  </a:lnTo>
                  <a:lnTo>
                    <a:pt x="42" y="392"/>
                  </a:lnTo>
                  <a:lnTo>
                    <a:pt x="42" y="387"/>
                  </a:lnTo>
                  <a:lnTo>
                    <a:pt x="42" y="380"/>
                  </a:lnTo>
                  <a:lnTo>
                    <a:pt x="36" y="375"/>
                  </a:lnTo>
                  <a:lnTo>
                    <a:pt x="36" y="370"/>
                  </a:lnTo>
                  <a:lnTo>
                    <a:pt x="36" y="358"/>
                  </a:lnTo>
                  <a:lnTo>
                    <a:pt x="36" y="353"/>
                  </a:lnTo>
                  <a:lnTo>
                    <a:pt x="27" y="349"/>
                  </a:lnTo>
                  <a:lnTo>
                    <a:pt x="27" y="344"/>
                  </a:lnTo>
                  <a:lnTo>
                    <a:pt x="27" y="337"/>
                  </a:lnTo>
                  <a:lnTo>
                    <a:pt x="27" y="332"/>
                  </a:lnTo>
                  <a:lnTo>
                    <a:pt x="27" y="327"/>
                  </a:lnTo>
                  <a:lnTo>
                    <a:pt x="21" y="322"/>
                  </a:lnTo>
                  <a:lnTo>
                    <a:pt x="21" y="315"/>
                  </a:lnTo>
                  <a:lnTo>
                    <a:pt x="21" y="310"/>
                  </a:lnTo>
                  <a:lnTo>
                    <a:pt x="21" y="301"/>
                  </a:lnTo>
                  <a:lnTo>
                    <a:pt x="21" y="294"/>
                  </a:lnTo>
                  <a:lnTo>
                    <a:pt x="15" y="289"/>
                  </a:lnTo>
                  <a:lnTo>
                    <a:pt x="15" y="284"/>
                  </a:lnTo>
                  <a:lnTo>
                    <a:pt x="15" y="279"/>
                  </a:lnTo>
                  <a:lnTo>
                    <a:pt x="15" y="272"/>
                  </a:lnTo>
                  <a:lnTo>
                    <a:pt x="15" y="267"/>
                  </a:lnTo>
                  <a:lnTo>
                    <a:pt x="15" y="263"/>
                  </a:lnTo>
                  <a:lnTo>
                    <a:pt x="15" y="258"/>
                  </a:lnTo>
                  <a:lnTo>
                    <a:pt x="9" y="246"/>
                  </a:lnTo>
                  <a:lnTo>
                    <a:pt x="9" y="241"/>
                  </a:lnTo>
                  <a:lnTo>
                    <a:pt x="9" y="236"/>
                  </a:lnTo>
                  <a:lnTo>
                    <a:pt x="9" y="229"/>
                  </a:lnTo>
                  <a:lnTo>
                    <a:pt x="9" y="225"/>
                  </a:lnTo>
                  <a:lnTo>
                    <a:pt x="9" y="215"/>
                  </a:lnTo>
                  <a:lnTo>
                    <a:pt x="9" y="203"/>
                  </a:lnTo>
                  <a:lnTo>
                    <a:pt x="9" y="198"/>
                  </a:lnTo>
                  <a:lnTo>
                    <a:pt x="9" y="186"/>
                  </a:lnTo>
                  <a:lnTo>
                    <a:pt x="9" y="177"/>
                  </a:lnTo>
                  <a:lnTo>
                    <a:pt x="9" y="172"/>
                  </a:lnTo>
                  <a:lnTo>
                    <a:pt x="0" y="160"/>
                  </a:lnTo>
                  <a:lnTo>
                    <a:pt x="0" y="151"/>
                  </a:lnTo>
                  <a:lnTo>
                    <a:pt x="0" y="143"/>
                  </a:lnTo>
                  <a:lnTo>
                    <a:pt x="0" y="134"/>
                  </a:lnTo>
                  <a:lnTo>
                    <a:pt x="0" y="129"/>
                  </a:lnTo>
                  <a:lnTo>
                    <a:pt x="0" y="122"/>
                  </a:lnTo>
                  <a:lnTo>
                    <a:pt x="0" y="117"/>
                  </a:lnTo>
                  <a:lnTo>
                    <a:pt x="0" y="112"/>
                  </a:lnTo>
                  <a:lnTo>
                    <a:pt x="0" y="108"/>
                  </a:lnTo>
                  <a:lnTo>
                    <a:pt x="0" y="96"/>
                  </a:lnTo>
                  <a:lnTo>
                    <a:pt x="0" y="91"/>
                  </a:lnTo>
                  <a:lnTo>
                    <a:pt x="0" y="86"/>
                  </a:lnTo>
                  <a:lnTo>
                    <a:pt x="0" y="79"/>
                  </a:lnTo>
                  <a:lnTo>
                    <a:pt x="0" y="74"/>
                  </a:lnTo>
                  <a:lnTo>
                    <a:pt x="0" y="65"/>
                  </a:lnTo>
                  <a:lnTo>
                    <a:pt x="9" y="57"/>
                  </a:lnTo>
                  <a:lnTo>
                    <a:pt x="9" y="53"/>
                  </a:lnTo>
                  <a:lnTo>
                    <a:pt x="9"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55" name="Freeform 15"/>
            <p:cNvSpPr>
              <a:spLocks noChangeAspect="1"/>
            </p:cNvSpPr>
            <p:nvPr>
              <p:custDataLst>
                <p:tags r:id="rId10"/>
              </p:custDataLst>
            </p:nvPr>
          </p:nvSpPr>
          <p:spPr bwMode="auto">
            <a:xfrm flipH="1">
              <a:off x="4098" y="918"/>
              <a:ext cx="71" cy="279"/>
            </a:xfrm>
            <a:custGeom>
              <a:avLst/>
              <a:gdLst>
                <a:gd name="T0" fmla="*/ 68 w 133"/>
                <a:gd name="T1" fmla="*/ 261 h 472"/>
                <a:gd name="T2" fmla="*/ 71 w 133"/>
                <a:gd name="T3" fmla="*/ 248 h 472"/>
                <a:gd name="T4" fmla="*/ 71 w 133"/>
                <a:gd name="T5" fmla="*/ 235 h 472"/>
                <a:gd name="T6" fmla="*/ 71 w 133"/>
                <a:gd name="T7" fmla="*/ 225 h 472"/>
                <a:gd name="T8" fmla="*/ 71 w 133"/>
                <a:gd name="T9" fmla="*/ 213 h 472"/>
                <a:gd name="T10" fmla="*/ 68 w 133"/>
                <a:gd name="T11" fmla="*/ 203 h 472"/>
                <a:gd name="T12" fmla="*/ 68 w 133"/>
                <a:gd name="T13" fmla="*/ 190 h 472"/>
                <a:gd name="T14" fmla="*/ 68 w 133"/>
                <a:gd name="T15" fmla="*/ 177 h 472"/>
                <a:gd name="T16" fmla="*/ 63 w 133"/>
                <a:gd name="T17" fmla="*/ 169 h 472"/>
                <a:gd name="T18" fmla="*/ 63 w 133"/>
                <a:gd name="T19" fmla="*/ 156 h 472"/>
                <a:gd name="T20" fmla="*/ 60 w 133"/>
                <a:gd name="T21" fmla="*/ 147 h 472"/>
                <a:gd name="T22" fmla="*/ 60 w 133"/>
                <a:gd name="T23" fmla="*/ 134 h 472"/>
                <a:gd name="T24" fmla="*/ 57 w 133"/>
                <a:gd name="T25" fmla="*/ 124 h 472"/>
                <a:gd name="T26" fmla="*/ 57 w 133"/>
                <a:gd name="T27" fmla="*/ 114 h 472"/>
                <a:gd name="T28" fmla="*/ 57 w 133"/>
                <a:gd name="T29" fmla="*/ 101 h 472"/>
                <a:gd name="T30" fmla="*/ 57 w 133"/>
                <a:gd name="T31" fmla="*/ 93 h 472"/>
                <a:gd name="T32" fmla="*/ 53 w 133"/>
                <a:gd name="T33" fmla="*/ 83 h 472"/>
                <a:gd name="T34" fmla="*/ 53 w 133"/>
                <a:gd name="T35" fmla="*/ 70 h 472"/>
                <a:gd name="T36" fmla="*/ 53 w 133"/>
                <a:gd name="T37" fmla="*/ 60 h 472"/>
                <a:gd name="T38" fmla="*/ 49 w 133"/>
                <a:gd name="T39" fmla="*/ 50 h 472"/>
                <a:gd name="T40" fmla="*/ 46 w 133"/>
                <a:gd name="T41" fmla="*/ 42 h 472"/>
                <a:gd name="T42" fmla="*/ 43 w 133"/>
                <a:gd name="T43" fmla="*/ 32 h 472"/>
                <a:gd name="T44" fmla="*/ 40 w 133"/>
                <a:gd name="T45" fmla="*/ 22 h 472"/>
                <a:gd name="T46" fmla="*/ 31 w 133"/>
                <a:gd name="T47" fmla="*/ 12 h 472"/>
                <a:gd name="T48" fmla="*/ 20 w 133"/>
                <a:gd name="T49" fmla="*/ 4 h 472"/>
                <a:gd name="T50" fmla="*/ 11 w 133"/>
                <a:gd name="T51" fmla="*/ 0 h 472"/>
                <a:gd name="T52" fmla="*/ 3 w 133"/>
                <a:gd name="T53" fmla="*/ 9 h 472"/>
                <a:gd name="T54" fmla="*/ 3 w 133"/>
                <a:gd name="T55" fmla="*/ 22 h 472"/>
                <a:gd name="T56" fmla="*/ 3 w 133"/>
                <a:gd name="T57" fmla="*/ 35 h 472"/>
                <a:gd name="T58" fmla="*/ 0 w 133"/>
                <a:gd name="T59" fmla="*/ 45 h 472"/>
                <a:gd name="T60" fmla="*/ 0 w 133"/>
                <a:gd name="T61" fmla="*/ 57 h 472"/>
                <a:gd name="T62" fmla="*/ 0 w 133"/>
                <a:gd name="T63" fmla="*/ 67 h 472"/>
                <a:gd name="T64" fmla="*/ 0 w 133"/>
                <a:gd name="T65" fmla="*/ 80 h 472"/>
                <a:gd name="T66" fmla="*/ 3 w 133"/>
                <a:gd name="T67" fmla="*/ 89 h 472"/>
                <a:gd name="T68" fmla="*/ 3 w 133"/>
                <a:gd name="T69" fmla="*/ 99 h 472"/>
                <a:gd name="T70" fmla="*/ 3 w 133"/>
                <a:gd name="T71" fmla="*/ 111 h 472"/>
                <a:gd name="T72" fmla="*/ 6 w 133"/>
                <a:gd name="T73" fmla="*/ 121 h 472"/>
                <a:gd name="T74" fmla="*/ 6 w 133"/>
                <a:gd name="T75" fmla="*/ 131 h 472"/>
                <a:gd name="T76" fmla="*/ 6 w 133"/>
                <a:gd name="T77" fmla="*/ 144 h 472"/>
                <a:gd name="T78" fmla="*/ 11 w 133"/>
                <a:gd name="T79" fmla="*/ 152 h 472"/>
                <a:gd name="T80" fmla="*/ 11 w 133"/>
                <a:gd name="T81" fmla="*/ 162 h 472"/>
                <a:gd name="T82" fmla="*/ 11 w 133"/>
                <a:gd name="T83" fmla="*/ 174 h 472"/>
                <a:gd name="T84" fmla="*/ 14 w 133"/>
                <a:gd name="T85" fmla="*/ 184 h 472"/>
                <a:gd name="T86" fmla="*/ 18 w 133"/>
                <a:gd name="T87" fmla="*/ 194 h 472"/>
                <a:gd name="T88" fmla="*/ 18 w 133"/>
                <a:gd name="T89" fmla="*/ 203 h 472"/>
                <a:gd name="T90" fmla="*/ 20 w 133"/>
                <a:gd name="T91" fmla="*/ 213 h 472"/>
                <a:gd name="T92" fmla="*/ 25 w 133"/>
                <a:gd name="T93" fmla="*/ 225 h 472"/>
                <a:gd name="T94" fmla="*/ 28 w 133"/>
                <a:gd name="T95" fmla="*/ 235 h 472"/>
                <a:gd name="T96" fmla="*/ 31 w 133"/>
                <a:gd name="T97" fmla="*/ 245 h 472"/>
                <a:gd name="T98" fmla="*/ 35 w 133"/>
                <a:gd name="T99" fmla="*/ 254 h 472"/>
                <a:gd name="T100" fmla="*/ 43 w 133"/>
                <a:gd name="T101" fmla="*/ 264 h 472"/>
                <a:gd name="T102" fmla="*/ 46 w 133"/>
                <a:gd name="T103" fmla="*/ 273 h 472"/>
                <a:gd name="T104" fmla="*/ 57 w 133"/>
                <a:gd name="T105" fmla="*/ 279 h 472"/>
                <a:gd name="T106" fmla="*/ 68 w 133"/>
                <a:gd name="T107" fmla="*/ 273 h 47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33" h="472">
                  <a:moveTo>
                    <a:pt x="127" y="458"/>
                  </a:moveTo>
                  <a:lnTo>
                    <a:pt x="127" y="446"/>
                  </a:lnTo>
                  <a:lnTo>
                    <a:pt x="127" y="441"/>
                  </a:lnTo>
                  <a:lnTo>
                    <a:pt x="133" y="429"/>
                  </a:lnTo>
                  <a:lnTo>
                    <a:pt x="133" y="424"/>
                  </a:lnTo>
                  <a:lnTo>
                    <a:pt x="133" y="420"/>
                  </a:lnTo>
                  <a:lnTo>
                    <a:pt x="133" y="415"/>
                  </a:lnTo>
                  <a:lnTo>
                    <a:pt x="133" y="408"/>
                  </a:lnTo>
                  <a:lnTo>
                    <a:pt x="133" y="398"/>
                  </a:lnTo>
                  <a:lnTo>
                    <a:pt x="133" y="393"/>
                  </a:lnTo>
                  <a:lnTo>
                    <a:pt x="133" y="386"/>
                  </a:lnTo>
                  <a:lnTo>
                    <a:pt x="133" y="381"/>
                  </a:lnTo>
                  <a:lnTo>
                    <a:pt x="133" y="377"/>
                  </a:lnTo>
                  <a:lnTo>
                    <a:pt x="133" y="365"/>
                  </a:lnTo>
                  <a:lnTo>
                    <a:pt x="133" y="360"/>
                  </a:lnTo>
                  <a:lnTo>
                    <a:pt x="127" y="355"/>
                  </a:lnTo>
                  <a:lnTo>
                    <a:pt x="127" y="350"/>
                  </a:lnTo>
                  <a:lnTo>
                    <a:pt x="127" y="343"/>
                  </a:lnTo>
                  <a:lnTo>
                    <a:pt x="127" y="334"/>
                  </a:lnTo>
                  <a:lnTo>
                    <a:pt x="127" y="329"/>
                  </a:lnTo>
                  <a:lnTo>
                    <a:pt x="127" y="322"/>
                  </a:lnTo>
                  <a:lnTo>
                    <a:pt x="127" y="317"/>
                  </a:lnTo>
                  <a:lnTo>
                    <a:pt x="127" y="312"/>
                  </a:lnTo>
                  <a:lnTo>
                    <a:pt x="127" y="300"/>
                  </a:lnTo>
                  <a:lnTo>
                    <a:pt x="127" y="295"/>
                  </a:lnTo>
                  <a:lnTo>
                    <a:pt x="118" y="291"/>
                  </a:lnTo>
                  <a:lnTo>
                    <a:pt x="118" y="286"/>
                  </a:lnTo>
                  <a:lnTo>
                    <a:pt x="118" y="279"/>
                  </a:lnTo>
                  <a:lnTo>
                    <a:pt x="118" y="274"/>
                  </a:lnTo>
                  <a:lnTo>
                    <a:pt x="118" y="264"/>
                  </a:lnTo>
                  <a:lnTo>
                    <a:pt x="118" y="257"/>
                  </a:lnTo>
                  <a:lnTo>
                    <a:pt x="118" y="252"/>
                  </a:lnTo>
                  <a:lnTo>
                    <a:pt x="112" y="248"/>
                  </a:lnTo>
                  <a:lnTo>
                    <a:pt x="112" y="243"/>
                  </a:lnTo>
                  <a:lnTo>
                    <a:pt x="112" y="236"/>
                  </a:lnTo>
                  <a:lnTo>
                    <a:pt x="112" y="226"/>
                  </a:lnTo>
                  <a:lnTo>
                    <a:pt x="112" y="221"/>
                  </a:lnTo>
                  <a:lnTo>
                    <a:pt x="112" y="214"/>
                  </a:lnTo>
                  <a:lnTo>
                    <a:pt x="106" y="210"/>
                  </a:lnTo>
                  <a:lnTo>
                    <a:pt x="106" y="205"/>
                  </a:lnTo>
                  <a:lnTo>
                    <a:pt x="106" y="200"/>
                  </a:lnTo>
                  <a:lnTo>
                    <a:pt x="106" y="193"/>
                  </a:lnTo>
                  <a:lnTo>
                    <a:pt x="106" y="188"/>
                  </a:lnTo>
                  <a:lnTo>
                    <a:pt x="106" y="183"/>
                  </a:lnTo>
                  <a:lnTo>
                    <a:pt x="106" y="171"/>
                  </a:lnTo>
                  <a:lnTo>
                    <a:pt x="106" y="167"/>
                  </a:lnTo>
                  <a:lnTo>
                    <a:pt x="106" y="162"/>
                  </a:lnTo>
                  <a:lnTo>
                    <a:pt x="106" y="157"/>
                  </a:lnTo>
                  <a:lnTo>
                    <a:pt x="106" y="150"/>
                  </a:lnTo>
                  <a:lnTo>
                    <a:pt x="106" y="145"/>
                  </a:lnTo>
                  <a:lnTo>
                    <a:pt x="100" y="140"/>
                  </a:lnTo>
                  <a:lnTo>
                    <a:pt x="100" y="136"/>
                  </a:lnTo>
                  <a:lnTo>
                    <a:pt x="100" y="128"/>
                  </a:lnTo>
                  <a:lnTo>
                    <a:pt x="100" y="119"/>
                  </a:lnTo>
                  <a:lnTo>
                    <a:pt x="100" y="114"/>
                  </a:lnTo>
                  <a:lnTo>
                    <a:pt x="100" y="107"/>
                  </a:lnTo>
                  <a:lnTo>
                    <a:pt x="100" y="102"/>
                  </a:lnTo>
                  <a:lnTo>
                    <a:pt x="100" y="97"/>
                  </a:lnTo>
                  <a:lnTo>
                    <a:pt x="92" y="93"/>
                  </a:lnTo>
                  <a:lnTo>
                    <a:pt x="92" y="85"/>
                  </a:lnTo>
                  <a:lnTo>
                    <a:pt x="92" y="81"/>
                  </a:lnTo>
                  <a:lnTo>
                    <a:pt x="92" y="76"/>
                  </a:lnTo>
                  <a:lnTo>
                    <a:pt x="86" y="71"/>
                  </a:lnTo>
                  <a:lnTo>
                    <a:pt x="86" y="64"/>
                  </a:lnTo>
                  <a:lnTo>
                    <a:pt x="86" y="59"/>
                  </a:lnTo>
                  <a:lnTo>
                    <a:pt x="80" y="54"/>
                  </a:lnTo>
                  <a:lnTo>
                    <a:pt x="80" y="50"/>
                  </a:lnTo>
                  <a:lnTo>
                    <a:pt x="74" y="42"/>
                  </a:lnTo>
                  <a:lnTo>
                    <a:pt x="74" y="38"/>
                  </a:lnTo>
                  <a:lnTo>
                    <a:pt x="65" y="33"/>
                  </a:lnTo>
                  <a:lnTo>
                    <a:pt x="59" y="28"/>
                  </a:lnTo>
                  <a:lnTo>
                    <a:pt x="59" y="21"/>
                  </a:lnTo>
                  <a:lnTo>
                    <a:pt x="53" y="16"/>
                  </a:lnTo>
                  <a:lnTo>
                    <a:pt x="47" y="11"/>
                  </a:lnTo>
                  <a:lnTo>
                    <a:pt x="38" y="7"/>
                  </a:lnTo>
                  <a:lnTo>
                    <a:pt x="33" y="0"/>
                  </a:lnTo>
                  <a:lnTo>
                    <a:pt x="27" y="0"/>
                  </a:lnTo>
                  <a:lnTo>
                    <a:pt x="21" y="0"/>
                  </a:lnTo>
                  <a:lnTo>
                    <a:pt x="12" y="7"/>
                  </a:lnTo>
                  <a:lnTo>
                    <a:pt x="6" y="11"/>
                  </a:lnTo>
                  <a:lnTo>
                    <a:pt x="6" y="16"/>
                  </a:lnTo>
                  <a:lnTo>
                    <a:pt x="6" y="21"/>
                  </a:lnTo>
                  <a:lnTo>
                    <a:pt x="6" y="33"/>
                  </a:lnTo>
                  <a:lnTo>
                    <a:pt x="6" y="38"/>
                  </a:lnTo>
                  <a:lnTo>
                    <a:pt x="6" y="42"/>
                  </a:lnTo>
                  <a:lnTo>
                    <a:pt x="6" y="54"/>
                  </a:lnTo>
                  <a:lnTo>
                    <a:pt x="6" y="59"/>
                  </a:lnTo>
                  <a:lnTo>
                    <a:pt x="0" y="64"/>
                  </a:lnTo>
                  <a:lnTo>
                    <a:pt x="0" y="71"/>
                  </a:lnTo>
                  <a:lnTo>
                    <a:pt x="0" y="76"/>
                  </a:lnTo>
                  <a:lnTo>
                    <a:pt x="0" y="81"/>
                  </a:lnTo>
                  <a:lnTo>
                    <a:pt x="0" y="85"/>
                  </a:lnTo>
                  <a:lnTo>
                    <a:pt x="0" y="97"/>
                  </a:lnTo>
                  <a:lnTo>
                    <a:pt x="0" y="102"/>
                  </a:lnTo>
                  <a:lnTo>
                    <a:pt x="0" y="107"/>
                  </a:lnTo>
                  <a:lnTo>
                    <a:pt x="0" y="114"/>
                  </a:lnTo>
                  <a:lnTo>
                    <a:pt x="0" y="119"/>
                  </a:lnTo>
                  <a:lnTo>
                    <a:pt x="0" y="124"/>
                  </a:lnTo>
                  <a:lnTo>
                    <a:pt x="0" y="136"/>
                  </a:lnTo>
                  <a:lnTo>
                    <a:pt x="6" y="140"/>
                  </a:lnTo>
                  <a:lnTo>
                    <a:pt x="6" y="145"/>
                  </a:lnTo>
                  <a:lnTo>
                    <a:pt x="6" y="150"/>
                  </a:lnTo>
                  <a:lnTo>
                    <a:pt x="6" y="157"/>
                  </a:lnTo>
                  <a:lnTo>
                    <a:pt x="6" y="162"/>
                  </a:lnTo>
                  <a:lnTo>
                    <a:pt x="6" y="167"/>
                  </a:lnTo>
                  <a:lnTo>
                    <a:pt x="6" y="171"/>
                  </a:lnTo>
                  <a:lnTo>
                    <a:pt x="6" y="183"/>
                  </a:lnTo>
                  <a:lnTo>
                    <a:pt x="6" y="188"/>
                  </a:lnTo>
                  <a:lnTo>
                    <a:pt x="6" y="193"/>
                  </a:lnTo>
                  <a:lnTo>
                    <a:pt x="6" y="200"/>
                  </a:lnTo>
                  <a:lnTo>
                    <a:pt x="12" y="205"/>
                  </a:lnTo>
                  <a:lnTo>
                    <a:pt x="12" y="210"/>
                  </a:lnTo>
                  <a:lnTo>
                    <a:pt x="12" y="214"/>
                  </a:lnTo>
                  <a:lnTo>
                    <a:pt x="12" y="221"/>
                  </a:lnTo>
                  <a:lnTo>
                    <a:pt x="12" y="226"/>
                  </a:lnTo>
                  <a:lnTo>
                    <a:pt x="12" y="236"/>
                  </a:lnTo>
                  <a:lnTo>
                    <a:pt x="12" y="243"/>
                  </a:lnTo>
                  <a:lnTo>
                    <a:pt x="12" y="248"/>
                  </a:lnTo>
                  <a:lnTo>
                    <a:pt x="12" y="252"/>
                  </a:lnTo>
                  <a:lnTo>
                    <a:pt x="21" y="257"/>
                  </a:lnTo>
                  <a:lnTo>
                    <a:pt x="21" y="264"/>
                  </a:lnTo>
                  <a:lnTo>
                    <a:pt x="21" y="269"/>
                  </a:lnTo>
                  <a:lnTo>
                    <a:pt x="21" y="274"/>
                  </a:lnTo>
                  <a:lnTo>
                    <a:pt x="21" y="279"/>
                  </a:lnTo>
                  <a:lnTo>
                    <a:pt x="21" y="286"/>
                  </a:lnTo>
                  <a:lnTo>
                    <a:pt x="21" y="295"/>
                  </a:lnTo>
                  <a:lnTo>
                    <a:pt x="27" y="300"/>
                  </a:lnTo>
                  <a:lnTo>
                    <a:pt x="27" y="307"/>
                  </a:lnTo>
                  <a:lnTo>
                    <a:pt x="27" y="312"/>
                  </a:lnTo>
                  <a:lnTo>
                    <a:pt x="27" y="317"/>
                  </a:lnTo>
                  <a:lnTo>
                    <a:pt x="27" y="322"/>
                  </a:lnTo>
                  <a:lnTo>
                    <a:pt x="33" y="329"/>
                  </a:lnTo>
                  <a:lnTo>
                    <a:pt x="33" y="334"/>
                  </a:lnTo>
                  <a:lnTo>
                    <a:pt x="33" y="338"/>
                  </a:lnTo>
                  <a:lnTo>
                    <a:pt x="33" y="343"/>
                  </a:lnTo>
                  <a:lnTo>
                    <a:pt x="33" y="350"/>
                  </a:lnTo>
                  <a:lnTo>
                    <a:pt x="38" y="355"/>
                  </a:lnTo>
                  <a:lnTo>
                    <a:pt x="38" y="360"/>
                  </a:lnTo>
                  <a:lnTo>
                    <a:pt x="38" y="365"/>
                  </a:lnTo>
                  <a:lnTo>
                    <a:pt x="38" y="372"/>
                  </a:lnTo>
                  <a:lnTo>
                    <a:pt x="47" y="381"/>
                  </a:lnTo>
                  <a:lnTo>
                    <a:pt x="47" y="386"/>
                  </a:lnTo>
                  <a:lnTo>
                    <a:pt x="47" y="393"/>
                  </a:lnTo>
                  <a:lnTo>
                    <a:pt x="53" y="398"/>
                  </a:lnTo>
                  <a:lnTo>
                    <a:pt x="53" y="403"/>
                  </a:lnTo>
                  <a:lnTo>
                    <a:pt x="53" y="408"/>
                  </a:lnTo>
                  <a:lnTo>
                    <a:pt x="59" y="415"/>
                  </a:lnTo>
                  <a:lnTo>
                    <a:pt x="59" y="420"/>
                  </a:lnTo>
                  <a:lnTo>
                    <a:pt x="65" y="424"/>
                  </a:lnTo>
                  <a:lnTo>
                    <a:pt x="65" y="429"/>
                  </a:lnTo>
                  <a:lnTo>
                    <a:pt x="74" y="436"/>
                  </a:lnTo>
                  <a:lnTo>
                    <a:pt x="74" y="441"/>
                  </a:lnTo>
                  <a:lnTo>
                    <a:pt x="80" y="446"/>
                  </a:lnTo>
                  <a:lnTo>
                    <a:pt x="80" y="451"/>
                  </a:lnTo>
                  <a:lnTo>
                    <a:pt x="86" y="458"/>
                  </a:lnTo>
                  <a:lnTo>
                    <a:pt x="86" y="462"/>
                  </a:lnTo>
                  <a:lnTo>
                    <a:pt x="92" y="467"/>
                  </a:lnTo>
                  <a:lnTo>
                    <a:pt x="100" y="467"/>
                  </a:lnTo>
                  <a:lnTo>
                    <a:pt x="106" y="472"/>
                  </a:lnTo>
                  <a:lnTo>
                    <a:pt x="112" y="472"/>
                  </a:lnTo>
                  <a:lnTo>
                    <a:pt x="118" y="467"/>
                  </a:lnTo>
                  <a:lnTo>
                    <a:pt x="127" y="462"/>
                  </a:lnTo>
                  <a:lnTo>
                    <a:pt x="127" y="4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56" name="Freeform 16"/>
            <p:cNvSpPr>
              <a:spLocks noChangeAspect="1"/>
            </p:cNvSpPr>
            <p:nvPr>
              <p:custDataLst>
                <p:tags r:id="rId11"/>
              </p:custDataLst>
            </p:nvPr>
          </p:nvSpPr>
          <p:spPr bwMode="auto">
            <a:xfrm flipH="1">
              <a:off x="4106" y="998"/>
              <a:ext cx="57" cy="193"/>
            </a:xfrm>
            <a:custGeom>
              <a:avLst/>
              <a:gdLst>
                <a:gd name="T0" fmla="*/ 5 w 106"/>
                <a:gd name="T1" fmla="*/ 21 h 326"/>
                <a:gd name="T2" fmla="*/ 8 w 106"/>
                <a:gd name="T3" fmla="*/ 44 h 326"/>
                <a:gd name="T4" fmla="*/ 14 w 106"/>
                <a:gd name="T5" fmla="*/ 46 h 326"/>
                <a:gd name="T6" fmla="*/ 11 w 106"/>
                <a:gd name="T7" fmla="*/ 25 h 326"/>
                <a:gd name="T8" fmla="*/ 11 w 106"/>
                <a:gd name="T9" fmla="*/ 2 h 326"/>
                <a:gd name="T10" fmla="*/ 11 w 106"/>
                <a:gd name="T11" fmla="*/ 18 h 326"/>
                <a:gd name="T12" fmla="*/ 14 w 106"/>
                <a:gd name="T13" fmla="*/ 41 h 326"/>
                <a:gd name="T14" fmla="*/ 14 w 106"/>
                <a:gd name="T15" fmla="*/ 63 h 326"/>
                <a:gd name="T16" fmla="*/ 19 w 106"/>
                <a:gd name="T17" fmla="*/ 85 h 326"/>
                <a:gd name="T18" fmla="*/ 22 w 106"/>
                <a:gd name="T19" fmla="*/ 104 h 326"/>
                <a:gd name="T20" fmla="*/ 25 w 106"/>
                <a:gd name="T21" fmla="*/ 110 h 326"/>
                <a:gd name="T22" fmla="*/ 25 w 106"/>
                <a:gd name="T23" fmla="*/ 97 h 326"/>
                <a:gd name="T24" fmla="*/ 22 w 106"/>
                <a:gd name="T25" fmla="*/ 79 h 326"/>
                <a:gd name="T26" fmla="*/ 22 w 106"/>
                <a:gd name="T27" fmla="*/ 56 h 326"/>
                <a:gd name="T28" fmla="*/ 22 w 106"/>
                <a:gd name="T29" fmla="*/ 34 h 326"/>
                <a:gd name="T30" fmla="*/ 19 w 106"/>
                <a:gd name="T31" fmla="*/ 15 h 326"/>
                <a:gd name="T32" fmla="*/ 25 w 106"/>
                <a:gd name="T33" fmla="*/ 25 h 326"/>
                <a:gd name="T34" fmla="*/ 29 w 106"/>
                <a:gd name="T35" fmla="*/ 46 h 326"/>
                <a:gd name="T36" fmla="*/ 29 w 106"/>
                <a:gd name="T37" fmla="*/ 69 h 326"/>
                <a:gd name="T38" fmla="*/ 33 w 106"/>
                <a:gd name="T39" fmla="*/ 89 h 326"/>
                <a:gd name="T40" fmla="*/ 37 w 106"/>
                <a:gd name="T41" fmla="*/ 110 h 326"/>
                <a:gd name="T42" fmla="*/ 40 w 106"/>
                <a:gd name="T43" fmla="*/ 107 h 326"/>
                <a:gd name="T44" fmla="*/ 40 w 106"/>
                <a:gd name="T45" fmla="*/ 85 h 326"/>
                <a:gd name="T46" fmla="*/ 37 w 106"/>
                <a:gd name="T47" fmla="*/ 63 h 326"/>
                <a:gd name="T48" fmla="*/ 33 w 106"/>
                <a:gd name="T49" fmla="*/ 41 h 326"/>
                <a:gd name="T50" fmla="*/ 37 w 106"/>
                <a:gd name="T51" fmla="*/ 44 h 326"/>
                <a:gd name="T52" fmla="*/ 40 w 106"/>
                <a:gd name="T53" fmla="*/ 66 h 326"/>
                <a:gd name="T54" fmla="*/ 40 w 106"/>
                <a:gd name="T55" fmla="*/ 89 h 326"/>
                <a:gd name="T56" fmla="*/ 43 w 106"/>
                <a:gd name="T57" fmla="*/ 110 h 326"/>
                <a:gd name="T58" fmla="*/ 43 w 106"/>
                <a:gd name="T59" fmla="*/ 130 h 326"/>
                <a:gd name="T60" fmla="*/ 54 w 106"/>
                <a:gd name="T61" fmla="*/ 145 h 326"/>
                <a:gd name="T62" fmla="*/ 51 w 106"/>
                <a:gd name="T63" fmla="*/ 123 h 326"/>
                <a:gd name="T64" fmla="*/ 47 w 106"/>
                <a:gd name="T65" fmla="*/ 104 h 326"/>
                <a:gd name="T66" fmla="*/ 47 w 106"/>
                <a:gd name="T67" fmla="*/ 82 h 326"/>
                <a:gd name="T68" fmla="*/ 43 w 106"/>
                <a:gd name="T69" fmla="*/ 59 h 326"/>
                <a:gd name="T70" fmla="*/ 43 w 106"/>
                <a:gd name="T71" fmla="*/ 38 h 326"/>
                <a:gd name="T72" fmla="*/ 47 w 106"/>
                <a:gd name="T73" fmla="*/ 46 h 326"/>
                <a:gd name="T74" fmla="*/ 51 w 106"/>
                <a:gd name="T75" fmla="*/ 69 h 326"/>
                <a:gd name="T76" fmla="*/ 54 w 106"/>
                <a:gd name="T77" fmla="*/ 89 h 326"/>
                <a:gd name="T78" fmla="*/ 54 w 106"/>
                <a:gd name="T79" fmla="*/ 110 h 326"/>
                <a:gd name="T80" fmla="*/ 57 w 106"/>
                <a:gd name="T81" fmla="*/ 133 h 326"/>
                <a:gd name="T82" fmla="*/ 57 w 106"/>
                <a:gd name="T83" fmla="*/ 155 h 326"/>
                <a:gd name="T84" fmla="*/ 54 w 106"/>
                <a:gd name="T85" fmla="*/ 178 h 326"/>
                <a:gd name="T86" fmla="*/ 43 w 106"/>
                <a:gd name="T87" fmla="*/ 186 h 326"/>
                <a:gd name="T88" fmla="*/ 33 w 106"/>
                <a:gd name="T89" fmla="*/ 168 h 326"/>
                <a:gd name="T90" fmla="*/ 25 w 106"/>
                <a:gd name="T91" fmla="*/ 148 h 326"/>
                <a:gd name="T92" fmla="*/ 19 w 106"/>
                <a:gd name="T93" fmla="*/ 130 h 326"/>
                <a:gd name="T94" fmla="*/ 14 w 106"/>
                <a:gd name="T95" fmla="*/ 110 h 326"/>
                <a:gd name="T96" fmla="*/ 11 w 106"/>
                <a:gd name="T97" fmla="*/ 89 h 326"/>
                <a:gd name="T98" fmla="*/ 8 w 106"/>
                <a:gd name="T99" fmla="*/ 69 h 326"/>
                <a:gd name="T100" fmla="*/ 8 w 106"/>
                <a:gd name="T101" fmla="*/ 46 h 326"/>
                <a:gd name="T102" fmla="*/ 5 w 106"/>
                <a:gd name="T103" fmla="*/ 25 h 326"/>
                <a:gd name="T104" fmla="*/ 5 w 106"/>
                <a:gd name="T105" fmla="*/ 5 h 32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06" h="326">
                  <a:moveTo>
                    <a:pt x="9" y="4"/>
                  </a:moveTo>
                  <a:lnTo>
                    <a:pt x="9" y="14"/>
                  </a:lnTo>
                  <a:lnTo>
                    <a:pt x="9" y="21"/>
                  </a:lnTo>
                  <a:lnTo>
                    <a:pt x="9" y="26"/>
                  </a:lnTo>
                  <a:lnTo>
                    <a:pt x="9" y="31"/>
                  </a:lnTo>
                  <a:lnTo>
                    <a:pt x="9" y="35"/>
                  </a:lnTo>
                  <a:lnTo>
                    <a:pt x="9" y="47"/>
                  </a:lnTo>
                  <a:lnTo>
                    <a:pt x="9" y="52"/>
                  </a:lnTo>
                  <a:lnTo>
                    <a:pt x="9" y="57"/>
                  </a:lnTo>
                  <a:lnTo>
                    <a:pt x="9" y="64"/>
                  </a:lnTo>
                  <a:lnTo>
                    <a:pt x="15" y="69"/>
                  </a:lnTo>
                  <a:lnTo>
                    <a:pt x="15" y="74"/>
                  </a:lnTo>
                  <a:lnTo>
                    <a:pt x="15" y="85"/>
                  </a:lnTo>
                  <a:lnTo>
                    <a:pt x="15" y="78"/>
                  </a:lnTo>
                  <a:lnTo>
                    <a:pt x="21" y="85"/>
                  </a:lnTo>
                  <a:lnTo>
                    <a:pt x="21" y="90"/>
                  </a:lnTo>
                  <a:lnTo>
                    <a:pt x="26" y="90"/>
                  </a:lnTo>
                  <a:lnTo>
                    <a:pt x="26" y="78"/>
                  </a:lnTo>
                  <a:lnTo>
                    <a:pt x="26" y="74"/>
                  </a:lnTo>
                  <a:lnTo>
                    <a:pt x="26" y="69"/>
                  </a:lnTo>
                  <a:lnTo>
                    <a:pt x="26" y="64"/>
                  </a:lnTo>
                  <a:lnTo>
                    <a:pt x="21" y="57"/>
                  </a:lnTo>
                  <a:lnTo>
                    <a:pt x="21" y="52"/>
                  </a:lnTo>
                  <a:lnTo>
                    <a:pt x="21" y="43"/>
                  </a:lnTo>
                  <a:lnTo>
                    <a:pt x="21" y="35"/>
                  </a:lnTo>
                  <a:lnTo>
                    <a:pt x="21" y="31"/>
                  </a:lnTo>
                  <a:lnTo>
                    <a:pt x="21" y="26"/>
                  </a:lnTo>
                  <a:lnTo>
                    <a:pt x="21" y="21"/>
                  </a:lnTo>
                  <a:lnTo>
                    <a:pt x="21" y="9"/>
                  </a:lnTo>
                  <a:lnTo>
                    <a:pt x="21" y="4"/>
                  </a:lnTo>
                  <a:lnTo>
                    <a:pt x="21" y="0"/>
                  </a:lnTo>
                  <a:lnTo>
                    <a:pt x="21" y="4"/>
                  </a:lnTo>
                  <a:lnTo>
                    <a:pt x="21" y="9"/>
                  </a:lnTo>
                  <a:lnTo>
                    <a:pt x="21" y="14"/>
                  </a:lnTo>
                  <a:lnTo>
                    <a:pt x="21" y="26"/>
                  </a:lnTo>
                  <a:lnTo>
                    <a:pt x="21" y="31"/>
                  </a:lnTo>
                  <a:lnTo>
                    <a:pt x="21" y="35"/>
                  </a:lnTo>
                  <a:lnTo>
                    <a:pt x="21" y="43"/>
                  </a:lnTo>
                  <a:lnTo>
                    <a:pt x="21" y="47"/>
                  </a:lnTo>
                  <a:lnTo>
                    <a:pt x="26" y="52"/>
                  </a:lnTo>
                  <a:lnTo>
                    <a:pt x="26" y="57"/>
                  </a:lnTo>
                  <a:lnTo>
                    <a:pt x="26" y="69"/>
                  </a:lnTo>
                  <a:lnTo>
                    <a:pt x="26" y="74"/>
                  </a:lnTo>
                  <a:lnTo>
                    <a:pt x="26" y="78"/>
                  </a:lnTo>
                  <a:lnTo>
                    <a:pt x="26" y="85"/>
                  </a:lnTo>
                  <a:lnTo>
                    <a:pt x="26" y="90"/>
                  </a:lnTo>
                  <a:lnTo>
                    <a:pt x="26" y="95"/>
                  </a:lnTo>
                  <a:lnTo>
                    <a:pt x="26" y="107"/>
                  </a:lnTo>
                  <a:lnTo>
                    <a:pt x="26" y="112"/>
                  </a:lnTo>
                  <a:lnTo>
                    <a:pt x="26" y="116"/>
                  </a:lnTo>
                  <a:lnTo>
                    <a:pt x="26" y="121"/>
                  </a:lnTo>
                  <a:lnTo>
                    <a:pt x="26" y="128"/>
                  </a:lnTo>
                  <a:lnTo>
                    <a:pt x="35" y="133"/>
                  </a:lnTo>
                  <a:lnTo>
                    <a:pt x="35" y="143"/>
                  </a:lnTo>
                  <a:lnTo>
                    <a:pt x="35" y="150"/>
                  </a:lnTo>
                  <a:lnTo>
                    <a:pt x="35" y="155"/>
                  </a:lnTo>
                  <a:lnTo>
                    <a:pt x="35" y="159"/>
                  </a:lnTo>
                  <a:lnTo>
                    <a:pt x="35" y="164"/>
                  </a:lnTo>
                  <a:lnTo>
                    <a:pt x="35" y="171"/>
                  </a:lnTo>
                  <a:lnTo>
                    <a:pt x="41" y="176"/>
                  </a:lnTo>
                  <a:lnTo>
                    <a:pt x="41" y="181"/>
                  </a:lnTo>
                  <a:lnTo>
                    <a:pt x="41" y="193"/>
                  </a:lnTo>
                  <a:lnTo>
                    <a:pt x="41" y="186"/>
                  </a:lnTo>
                  <a:lnTo>
                    <a:pt x="41" y="176"/>
                  </a:lnTo>
                  <a:lnTo>
                    <a:pt x="41" y="181"/>
                  </a:lnTo>
                  <a:lnTo>
                    <a:pt x="47" y="186"/>
                  </a:lnTo>
                  <a:lnTo>
                    <a:pt x="53" y="193"/>
                  </a:lnTo>
                  <a:lnTo>
                    <a:pt x="53" y="186"/>
                  </a:lnTo>
                  <a:lnTo>
                    <a:pt x="53" y="181"/>
                  </a:lnTo>
                  <a:lnTo>
                    <a:pt x="47" y="176"/>
                  </a:lnTo>
                  <a:lnTo>
                    <a:pt x="47" y="171"/>
                  </a:lnTo>
                  <a:lnTo>
                    <a:pt x="47" y="164"/>
                  </a:lnTo>
                  <a:lnTo>
                    <a:pt x="47" y="159"/>
                  </a:lnTo>
                  <a:lnTo>
                    <a:pt x="47" y="155"/>
                  </a:lnTo>
                  <a:lnTo>
                    <a:pt x="47" y="150"/>
                  </a:lnTo>
                  <a:lnTo>
                    <a:pt x="47" y="143"/>
                  </a:lnTo>
                  <a:lnTo>
                    <a:pt x="41" y="138"/>
                  </a:lnTo>
                  <a:lnTo>
                    <a:pt x="41" y="133"/>
                  </a:lnTo>
                  <a:lnTo>
                    <a:pt x="41" y="128"/>
                  </a:lnTo>
                  <a:lnTo>
                    <a:pt x="41" y="116"/>
                  </a:lnTo>
                  <a:lnTo>
                    <a:pt x="41" y="112"/>
                  </a:lnTo>
                  <a:lnTo>
                    <a:pt x="41" y="107"/>
                  </a:lnTo>
                  <a:lnTo>
                    <a:pt x="41" y="100"/>
                  </a:lnTo>
                  <a:lnTo>
                    <a:pt x="41" y="95"/>
                  </a:lnTo>
                  <a:lnTo>
                    <a:pt x="41" y="90"/>
                  </a:lnTo>
                  <a:lnTo>
                    <a:pt x="41" y="85"/>
                  </a:lnTo>
                  <a:lnTo>
                    <a:pt x="41" y="78"/>
                  </a:lnTo>
                  <a:lnTo>
                    <a:pt x="41" y="74"/>
                  </a:lnTo>
                  <a:lnTo>
                    <a:pt x="41" y="69"/>
                  </a:lnTo>
                  <a:lnTo>
                    <a:pt x="41" y="57"/>
                  </a:lnTo>
                  <a:lnTo>
                    <a:pt x="41" y="52"/>
                  </a:lnTo>
                  <a:lnTo>
                    <a:pt x="41" y="47"/>
                  </a:lnTo>
                  <a:lnTo>
                    <a:pt x="41" y="43"/>
                  </a:lnTo>
                  <a:lnTo>
                    <a:pt x="41" y="35"/>
                  </a:lnTo>
                  <a:lnTo>
                    <a:pt x="41" y="31"/>
                  </a:lnTo>
                  <a:lnTo>
                    <a:pt x="35" y="26"/>
                  </a:lnTo>
                  <a:lnTo>
                    <a:pt x="35" y="21"/>
                  </a:lnTo>
                  <a:lnTo>
                    <a:pt x="41" y="21"/>
                  </a:lnTo>
                  <a:lnTo>
                    <a:pt x="41" y="31"/>
                  </a:lnTo>
                  <a:lnTo>
                    <a:pt x="47" y="31"/>
                  </a:lnTo>
                  <a:lnTo>
                    <a:pt x="47" y="35"/>
                  </a:lnTo>
                  <a:lnTo>
                    <a:pt x="47" y="43"/>
                  </a:lnTo>
                  <a:lnTo>
                    <a:pt x="47" y="47"/>
                  </a:lnTo>
                  <a:lnTo>
                    <a:pt x="47" y="57"/>
                  </a:lnTo>
                  <a:lnTo>
                    <a:pt x="47" y="64"/>
                  </a:lnTo>
                  <a:lnTo>
                    <a:pt x="47" y="69"/>
                  </a:lnTo>
                  <a:lnTo>
                    <a:pt x="53" y="74"/>
                  </a:lnTo>
                  <a:lnTo>
                    <a:pt x="53" y="78"/>
                  </a:lnTo>
                  <a:lnTo>
                    <a:pt x="53" y="85"/>
                  </a:lnTo>
                  <a:lnTo>
                    <a:pt x="53" y="90"/>
                  </a:lnTo>
                  <a:lnTo>
                    <a:pt x="53" y="95"/>
                  </a:lnTo>
                  <a:lnTo>
                    <a:pt x="53" y="100"/>
                  </a:lnTo>
                  <a:lnTo>
                    <a:pt x="53" y="107"/>
                  </a:lnTo>
                  <a:lnTo>
                    <a:pt x="53" y="116"/>
                  </a:lnTo>
                  <a:lnTo>
                    <a:pt x="53" y="121"/>
                  </a:lnTo>
                  <a:lnTo>
                    <a:pt x="53" y="128"/>
                  </a:lnTo>
                  <a:lnTo>
                    <a:pt x="53" y="133"/>
                  </a:lnTo>
                  <a:lnTo>
                    <a:pt x="62" y="138"/>
                  </a:lnTo>
                  <a:lnTo>
                    <a:pt x="62" y="143"/>
                  </a:lnTo>
                  <a:lnTo>
                    <a:pt x="62" y="150"/>
                  </a:lnTo>
                  <a:lnTo>
                    <a:pt x="62" y="155"/>
                  </a:lnTo>
                  <a:lnTo>
                    <a:pt x="62" y="159"/>
                  </a:lnTo>
                  <a:lnTo>
                    <a:pt x="62" y="171"/>
                  </a:lnTo>
                  <a:lnTo>
                    <a:pt x="62" y="176"/>
                  </a:lnTo>
                  <a:lnTo>
                    <a:pt x="68" y="181"/>
                  </a:lnTo>
                  <a:lnTo>
                    <a:pt x="68" y="186"/>
                  </a:lnTo>
                  <a:lnTo>
                    <a:pt x="68" y="193"/>
                  </a:lnTo>
                  <a:lnTo>
                    <a:pt x="68" y="198"/>
                  </a:lnTo>
                  <a:lnTo>
                    <a:pt x="74" y="198"/>
                  </a:lnTo>
                  <a:lnTo>
                    <a:pt x="74" y="193"/>
                  </a:lnTo>
                  <a:lnTo>
                    <a:pt x="74" y="186"/>
                  </a:lnTo>
                  <a:lnTo>
                    <a:pt x="74" y="181"/>
                  </a:lnTo>
                  <a:lnTo>
                    <a:pt x="74" y="176"/>
                  </a:lnTo>
                  <a:lnTo>
                    <a:pt x="74" y="171"/>
                  </a:lnTo>
                  <a:lnTo>
                    <a:pt x="74" y="164"/>
                  </a:lnTo>
                  <a:lnTo>
                    <a:pt x="74" y="159"/>
                  </a:lnTo>
                  <a:lnTo>
                    <a:pt x="74" y="150"/>
                  </a:lnTo>
                  <a:lnTo>
                    <a:pt x="74" y="143"/>
                  </a:lnTo>
                  <a:lnTo>
                    <a:pt x="68" y="138"/>
                  </a:lnTo>
                  <a:lnTo>
                    <a:pt x="68" y="133"/>
                  </a:lnTo>
                  <a:lnTo>
                    <a:pt x="68" y="128"/>
                  </a:lnTo>
                  <a:lnTo>
                    <a:pt x="68" y="121"/>
                  </a:lnTo>
                  <a:lnTo>
                    <a:pt x="68" y="112"/>
                  </a:lnTo>
                  <a:lnTo>
                    <a:pt x="68" y="107"/>
                  </a:lnTo>
                  <a:lnTo>
                    <a:pt x="68" y="100"/>
                  </a:lnTo>
                  <a:lnTo>
                    <a:pt x="68" y="95"/>
                  </a:lnTo>
                  <a:lnTo>
                    <a:pt x="68" y="90"/>
                  </a:lnTo>
                  <a:lnTo>
                    <a:pt x="68" y="85"/>
                  </a:lnTo>
                  <a:lnTo>
                    <a:pt x="62" y="78"/>
                  </a:lnTo>
                  <a:lnTo>
                    <a:pt x="62" y="69"/>
                  </a:lnTo>
                  <a:lnTo>
                    <a:pt x="62" y="64"/>
                  </a:lnTo>
                  <a:lnTo>
                    <a:pt x="62" y="57"/>
                  </a:lnTo>
                  <a:lnTo>
                    <a:pt x="62" y="52"/>
                  </a:lnTo>
                  <a:lnTo>
                    <a:pt x="68" y="57"/>
                  </a:lnTo>
                  <a:lnTo>
                    <a:pt x="68" y="64"/>
                  </a:lnTo>
                  <a:lnTo>
                    <a:pt x="68" y="74"/>
                  </a:lnTo>
                  <a:lnTo>
                    <a:pt x="68" y="78"/>
                  </a:lnTo>
                  <a:lnTo>
                    <a:pt x="68" y="85"/>
                  </a:lnTo>
                  <a:lnTo>
                    <a:pt x="68" y="90"/>
                  </a:lnTo>
                  <a:lnTo>
                    <a:pt x="74" y="100"/>
                  </a:lnTo>
                  <a:lnTo>
                    <a:pt x="74" y="107"/>
                  </a:lnTo>
                  <a:lnTo>
                    <a:pt x="74" y="112"/>
                  </a:lnTo>
                  <a:lnTo>
                    <a:pt x="74" y="116"/>
                  </a:lnTo>
                  <a:lnTo>
                    <a:pt x="74" y="121"/>
                  </a:lnTo>
                  <a:lnTo>
                    <a:pt x="74" y="128"/>
                  </a:lnTo>
                  <a:lnTo>
                    <a:pt x="74" y="133"/>
                  </a:lnTo>
                  <a:lnTo>
                    <a:pt x="74" y="143"/>
                  </a:lnTo>
                  <a:lnTo>
                    <a:pt x="74" y="150"/>
                  </a:lnTo>
                  <a:lnTo>
                    <a:pt x="74" y="155"/>
                  </a:lnTo>
                  <a:lnTo>
                    <a:pt x="74" y="159"/>
                  </a:lnTo>
                  <a:lnTo>
                    <a:pt x="74" y="164"/>
                  </a:lnTo>
                  <a:lnTo>
                    <a:pt x="74" y="171"/>
                  </a:lnTo>
                  <a:lnTo>
                    <a:pt x="74" y="176"/>
                  </a:lnTo>
                  <a:lnTo>
                    <a:pt x="80" y="186"/>
                  </a:lnTo>
                  <a:lnTo>
                    <a:pt x="80" y="193"/>
                  </a:lnTo>
                  <a:lnTo>
                    <a:pt x="80" y="198"/>
                  </a:lnTo>
                  <a:lnTo>
                    <a:pt x="80" y="202"/>
                  </a:lnTo>
                  <a:lnTo>
                    <a:pt x="80" y="207"/>
                  </a:lnTo>
                  <a:lnTo>
                    <a:pt x="80" y="214"/>
                  </a:lnTo>
                  <a:lnTo>
                    <a:pt x="80" y="219"/>
                  </a:lnTo>
                  <a:lnTo>
                    <a:pt x="88" y="224"/>
                  </a:lnTo>
                  <a:lnTo>
                    <a:pt x="88" y="229"/>
                  </a:lnTo>
                  <a:lnTo>
                    <a:pt x="88" y="236"/>
                  </a:lnTo>
                  <a:lnTo>
                    <a:pt x="88" y="241"/>
                  </a:lnTo>
                  <a:lnTo>
                    <a:pt x="94" y="245"/>
                  </a:lnTo>
                  <a:lnTo>
                    <a:pt x="100" y="245"/>
                  </a:lnTo>
                  <a:lnTo>
                    <a:pt x="100" y="241"/>
                  </a:lnTo>
                  <a:lnTo>
                    <a:pt x="100" y="236"/>
                  </a:lnTo>
                  <a:lnTo>
                    <a:pt x="94" y="229"/>
                  </a:lnTo>
                  <a:lnTo>
                    <a:pt x="94" y="219"/>
                  </a:lnTo>
                  <a:lnTo>
                    <a:pt x="94" y="214"/>
                  </a:lnTo>
                  <a:lnTo>
                    <a:pt x="94" y="207"/>
                  </a:lnTo>
                  <a:lnTo>
                    <a:pt x="94" y="202"/>
                  </a:lnTo>
                  <a:lnTo>
                    <a:pt x="94" y="198"/>
                  </a:lnTo>
                  <a:lnTo>
                    <a:pt x="94" y="193"/>
                  </a:lnTo>
                  <a:lnTo>
                    <a:pt x="88" y="186"/>
                  </a:lnTo>
                  <a:lnTo>
                    <a:pt x="88" y="181"/>
                  </a:lnTo>
                  <a:lnTo>
                    <a:pt x="88" y="176"/>
                  </a:lnTo>
                  <a:lnTo>
                    <a:pt x="88" y="164"/>
                  </a:lnTo>
                  <a:lnTo>
                    <a:pt x="88" y="159"/>
                  </a:lnTo>
                  <a:lnTo>
                    <a:pt x="88" y="155"/>
                  </a:lnTo>
                  <a:lnTo>
                    <a:pt x="88" y="150"/>
                  </a:lnTo>
                  <a:lnTo>
                    <a:pt x="88" y="143"/>
                  </a:lnTo>
                  <a:lnTo>
                    <a:pt x="88" y="138"/>
                  </a:lnTo>
                  <a:lnTo>
                    <a:pt x="88" y="133"/>
                  </a:lnTo>
                  <a:lnTo>
                    <a:pt x="88" y="128"/>
                  </a:lnTo>
                  <a:lnTo>
                    <a:pt x="80" y="116"/>
                  </a:lnTo>
                  <a:lnTo>
                    <a:pt x="80" y="112"/>
                  </a:lnTo>
                  <a:lnTo>
                    <a:pt x="80" y="107"/>
                  </a:lnTo>
                  <a:lnTo>
                    <a:pt x="80" y="100"/>
                  </a:lnTo>
                  <a:lnTo>
                    <a:pt x="80" y="95"/>
                  </a:lnTo>
                  <a:lnTo>
                    <a:pt x="80" y="90"/>
                  </a:lnTo>
                  <a:lnTo>
                    <a:pt x="80" y="85"/>
                  </a:lnTo>
                  <a:lnTo>
                    <a:pt x="80" y="78"/>
                  </a:lnTo>
                  <a:lnTo>
                    <a:pt x="80" y="69"/>
                  </a:lnTo>
                  <a:lnTo>
                    <a:pt x="80" y="64"/>
                  </a:lnTo>
                  <a:lnTo>
                    <a:pt x="80" y="57"/>
                  </a:lnTo>
                  <a:lnTo>
                    <a:pt x="80" y="52"/>
                  </a:lnTo>
                  <a:lnTo>
                    <a:pt x="80" y="57"/>
                  </a:lnTo>
                  <a:lnTo>
                    <a:pt x="80" y="64"/>
                  </a:lnTo>
                  <a:lnTo>
                    <a:pt x="80" y="74"/>
                  </a:lnTo>
                  <a:lnTo>
                    <a:pt x="88" y="78"/>
                  </a:lnTo>
                  <a:lnTo>
                    <a:pt x="88" y="85"/>
                  </a:lnTo>
                  <a:lnTo>
                    <a:pt x="88" y="90"/>
                  </a:lnTo>
                  <a:lnTo>
                    <a:pt x="88" y="95"/>
                  </a:lnTo>
                  <a:lnTo>
                    <a:pt x="88" y="100"/>
                  </a:lnTo>
                  <a:lnTo>
                    <a:pt x="88" y="107"/>
                  </a:lnTo>
                  <a:lnTo>
                    <a:pt x="94" y="116"/>
                  </a:lnTo>
                  <a:lnTo>
                    <a:pt x="94" y="121"/>
                  </a:lnTo>
                  <a:lnTo>
                    <a:pt x="94" y="128"/>
                  </a:lnTo>
                  <a:lnTo>
                    <a:pt x="94" y="133"/>
                  </a:lnTo>
                  <a:lnTo>
                    <a:pt x="94" y="138"/>
                  </a:lnTo>
                  <a:lnTo>
                    <a:pt x="94" y="143"/>
                  </a:lnTo>
                  <a:lnTo>
                    <a:pt x="100" y="150"/>
                  </a:lnTo>
                  <a:lnTo>
                    <a:pt x="100" y="155"/>
                  </a:lnTo>
                  <a:lnTo>
                    <a:pt x="100" y="159"/>
                  </a:lnTo>
                  <a:lnTo>
                    <a:pt x="100" y="171"/>
                  </a:lnTo>
                  <a:lnTo>
                    <a:pt x="100" y="176"/>
                  </a:lnTo>
                  <a:lnTo>
                    <a:pt x="100" y="181"/>
                  </a:lnTo>
                  <a:lnTo>
                    <a:pt x="100" y="186"/>
                  </a:lnTo>
                  <a:lnTo>
                    <a:pt x="100" y="193"/>
                  </a:lnTo>
                  <a:lnTo>
                    <a:pt x="106" y="198"/>
                  </a:lnTo>
                  <a:lnTo>
                    <a:pt x="106" y="202"/>
                  </a:lnTo>
                  <a:lnTo>
                    <a:pt x="106" y="207"/>
                  </a:lnTo>
                  <a:lnTo>
                    <a:pt x="106" y="219"/>
                  </a:lnTo>
                  <a:lnTo>
                    <a:pt x="106" y="224"/>
                  </a:lnTo>
                  <a:lnTo>
                    <a:pt x="106" y="229"/>
                  </a:lnTo>
                  <a:lnTo>
                    <a:pt x="106" y="236"/>
                  </a:lnTo>
                  <a:lnTo>
                    <a:pt x="106" y="241"/>
                  </a:lnTo>
                  <a:lnTo>
                    <a:pt x="106" y="245"/>
                  </a:lnTo>
                  <a:lnTo>
                    <a:pt x="106" y="250"/>
                  </a:lnTo>
                  <a:lnTo>
                    <a:pt x="106" y="262"/>
                  </a:lnTo>
                  <a:lnTo>
                    <a:pt x="106" y="267"/>
                  </a:lnTo>
                  <a:lnTo>
                    <a:pt x="106" y="272"/>
                  </a:lnTo>
                  <a:lnTo>
                    <a:pt x="106" y="279"/>
                  </a:lnTo>
                  <a:lnTo>
                    <a:pt x="106" y="284"/>
                  </a:lnTo>
                  <a:lnTo>
                    <a:pt x="106" y="293"/>
                  </a:lnTo>
                  <a:lnTo>
                    <a:pt x="100" y="300"/>
                  </a:lnTo>
                  <a:lnTo>
                    <a:pt x="100" y="305"/>
                  </a:lnTo>
                  <a:lnTo>
                    <a:pt x="100" y="310"/>
                  </a:lnTo>
                  <a:lnTo>
                    <a:pt x="100" y="322"/>
                  </a:lnTo>
                  <a:lnTo>
                    <a:pt x="94" y="326"/>
                  </a:lnTo>
                  <a:lnTo>
                    <a:pt x="94" y="322"/>
                  </a:lnTo>
                  <a:lnTo>
                    <a:pt x="80" y="315"/>
                  </a:lnTo>
                  <a:lnTo>
                    <a:pt x="80" y="310"/>
                  </a:lnTo>
                  <a:lnTo>
                    <a:pt x="74" y="305"/>
                  </a:lnTo>
                  <a:lnTo>
                    <a:pt x="74" y="300"/>
                  </a:lnTo>
                  <a:lnTo>
                    <a:pt x="68" y="293"/>
                  </a:lnTo>
                  <a:lnTo>
                    <a:pt x="68" y="288"/>
                  </a:lnTo>
                  <a:lnTo>
                    <a:pt x="62" y="284"/>
                  </a:lnTo>
                  <a:lnTo>
                    <a:pt x="62" y="279"/>
                  </a:lnTo>
                  <a:lnTo>
                    <a:pt x="62" y="272"/>
                  </a:lnTo>
                  <a:lnTo>
                    <a:pt x="53" y="267"/>
                  </a:lnTo>
                  <a:lnTo>
                    <a:pt x="53" y="262"/>
                  </a:lnTo>
                  <a:lnTo>
                    <a:pt x="47" y="257"/>
                  </a:lnTo>
                  <a:lnTo>
                    <a:pt x="47" y="250"/>
                  </a:lnTo>
                  <a:lnTo>
                    <a:pt x="47" y="245"/>
                  </a:lnTo>
                  <a:lnTo>
                    <a:pt x="41" y="241"/>
                  </a:lnTo>
                  <a:lnTo>
                    <a:pt x="41" y="236"/>
                  </a:lnTo>
                  <a:lnTo>
                    <a:pt x="41" y="229"/>
                  </a:lnTo>
                  <a:lnTo>
                    <a:pt x="41" y="224"/>
                  </a:lnTo>
                  <a:lnTo>
                    <a:pt x="35" y="219"/>
                  </a:lnTo>
                  <a:lnTo>
                    <a:pt x="35" y="214"/>
                  </a:lnTo>
                  <a:lnTo>
                    <a:pt x="35" y="207"/>
                  </a:lnTo>
                  <a:lnTo>
                    <a:pt x="35" y="202"/>
                  </a:lnTo>
                  <a:lnTo>
                    <a:pt x="26" y="198"/>
                  </a:lnTo>
                  <a:lnTo>
                    <a:pt x="26" y="193"/>
                  </a:lnTo>
                  <a:lnTo>
                    <a:pt x="26" y="186"/>
                  </a:lnTo>
                  <a:lnTo>
                    <a:pt x="26" y="181"/>
                  </a:lnTo>
                  <a:lnTo>
                    <a:pt x="26" y="176"/>
                  </a:lnTo>
                  <a:lnTo>
                    <a:pt x="21" y="171"/>
                  </a:lnTo>
                  <a:lnTo>
                    <a:pt x="21" y="159"/>
                  </a:lnTo>
                  <a:lnTo>
                    <a:pt x="21" y="155"/>
                  </a:lnTo>
                  <a:lnTo>
                    <a:pt x="21" y="150"/>
                  </a:lnTo>
                  <a:lnTo>
                    <a:pt x="21" y="143"/>
                  </a:lnTo>
                  <a:lnTo>
                    <a:pt x="21" y="138"/>
                  </a:lnTo>
                  <a:lnTo>
                    <a:pt x="21" y="133"/>
                  </a:lnTo>
                  <a:lnTo>
                    <a:pt x="15" y="128"/>
                  </a:lnTo>
                  <a:lnTo>
                    <a:pt x="15" y="121"/>
                  </a:lnTo>
                  <a:lnTo>
                    <a:pt x="15" y="116"/>
                  </a:lnTo>
                  <a:lnTo>
                    <a:pt x="15" y="112"/>
                  </a:lnTo>
                  <a:lnTo>
                    <a:pt x="15" y="107"/>
                  </a:lnTo>
                  <a:lnTo>
                    <a:pt x="15" y="95"/>
                  </a:lnTo>
                  <a:lnTo>
                    <a:pt x="15" y="90"/>
                  </a:lnTo>
                  <a:lnTo>
                    <a:pt x="15" y="85"/>
                  </a:lnTo>
                  <a:lnTo>
                    <a:pt x="15" y="78"/>
                  </a:lnTo>
                  <a:lnTo>
                    <a:pt x="9" y="74"/>
                  </a:lnTo>
                  <a:lnTo>
                    <a:pt x="9" y="69"/>
                  </a:lnTo>
                  <a:lnTo>
                    <a:pt x="9" y="64"/>
                  </a:lnTo>
                  <a:lnTo>
                    <a:pt x="9" y="57"/>
                  </a:lnTo>
                  <a:lnTo>
                    <a:pt x="9" y="52"/>
                  </a:lnTo>
                  <a:lnTo>
                    <a:pt x="9" y="43"/>
                  </a:lnTo>
                  <a:lnTo>
                    <a:pt x="9" y="35"/>
                  </a:lnTo>
                  <a:lnTo>
                    <a:pt x="9" y="31"/>
                  </a:lnTo>
                  <a:lnTo>
                    <a:pt x="9" y="26"/>
                  </a:lnTo>
                  <a:lnTo>
                    <a:pt x="0" y="21"/>
                  </a:lnTo>
                  <a:lnTo>
                    <a:pt x="0" y="14"/>
                  </a:lnTo>
                  <a:lnTo>
                    <a:pt x="9" y="9"/>
                  </a:lnTo>
                  <a:lnTo>
                    <a:pt x="9"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57" name="Freeform 17"/>
            <p:cNvSpPr>
              <a:spLocks noChangeAspect="1"/>
            </p:cNvSpPr>
            <p:nvPr>
              <p:custDataLst>
                <p:tags r:id="rId12"/>
              </p:custDataLst>
            </p:nvPr>
          </p:nvSpPr>
          <p:spPr bwMode="auto">
            <a:xfrm flipH="1">
              <a:off x="4154" y="960"/>
              <a:ext cx="1" cy="3"/>
            </a:xfrm>
            <a:custGeom>
              <a:avLst/>
              <a:gdLst>
                <a:gd name="T0" fmla="*/ 0 w 1"/>
                <a:gd name="T1" fmla="*/ 3 h 5"/>
                <a:gd name="T2" fmla="*/ 0 w 1"/>
                <a:gd name="T3" fmla="*/ 0 h 5"/>
                <a:gd name="T4" fmla="*/ 0 w 1"/>
                <a:gd name="T5" fmla="*/ 3 h 5"/>
                <a:gd name="T6" fmla="*/ 0 w 1"/>
                <a:gd name="T7" fmla="*/ 3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5">
                  <a:moveTo>
                    <a:pt x="0" y="5"/>
                  </a:moveTo>
                  <a:lnTo>
                    <a:pt x="0"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58" name="Freeform 18"/>
            <p:cNvSpPr>
              <a:spLocks noChangeAspect="1"/>
            </p:cNvSpPr>
            <p:nvPr>
              <p:custDataLst>
                <p:tags r:id="rId13"/>
              </p:custDataLst>
            </p:nvPr>
          </p:nvSpPr>
          <p:spPr bwMode="auto">
            <a:xfrm flipH="1">
              <a:off x="4154" y="1049"/>
              <a:ext cx="1" cy="3"/>
            </a:xfrm>
            <a:custGeom>
              <a:avLst/>
              <a:gdLst>
                <a:gd name="T0" fmla="*/ 0 w 1"/>
                <a:gd name="T1" fmla="*/ 0 h 5"/>
                <a:gd name="T2" fmla="*/ 0 w 1"/>
                <a:gd name="T3" fmla="*/ 3 h 5"/>
                <a:gd name="T4" fmla="*/ 0 w 1"/>
                <a:gd name="T5" fmla="*/ 0 h 5"/>
                <a:gd name="T6" fmla="*/ 0 w 1"/>
                <a:gd name="T7" fmla="*/ 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5">
                  <a:moveTo>
                    <a:pt x="0" y="0"/>
                  </a:moveTo>
                  <a:lnTo>
                    <a:pt x="0"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59" name="Freeform 19"/>
            <p:cNvSpPr>
              <a:spLocks noChangeAspect="1"/>
            </p:cNvSpPr>
            <p:nvPr>
              <p:custDataLst>
                <p:tags r:id="rId14"/>
              </p:custDataLst>
            </p:nvPr>
          </p:nvSpPr>
          <p:spPr bwMode="auto">
            <a:xfrm flipH="1">
              <a:off x="4152" y="978"/>
              <a:ext cx="3" cy="7"/>
            </a:xfrm>
            <a:custGeom>
              <a:avLst/>
              <a:gdLst>
                <a:gd name="T0" fmla="*/ 0 w 6"/>
                <a:gd name="T1" fmla="*/ 0 h 12"/>
                <a:gd name="T2" fmla="*/ 0 w 6"/>
                <a:gd name="T3" fmla="*/ 7 h 12"/>
                <a:gd name="T4" fmla="*/ 3 w 6"/>
                <a:gd name="T5" fmla="*/ 7 h 12"/>
                <a:gd name="T6" fmla="*/ 0 w 6"/>
                <a:gd name="T7" fmla="*/ 3 h 12"/>
                <a:gd name="T8" fmla="*/ 0 w 6"/>
                <a:gd name="T9" fmla="*/ 0 h 12"/>
                <a:gd name="T10" fmla="*/ 0 w 6"/>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12">
                  <a:moveTo>
                    <a:pt x="0" y="0"/>
                  </a:moveTo>
                  <a:lnTo>
                    <a:pt x="0" y="12"/>
                  </a:lnTo>
                  <a:lnTo>
                    <a:pt x="6" y="12"/>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60" name="Freeform 20"/>
            <p:cNvSpPr>
              <a:spLocks noChangeAspect="1"/>
            </p:cNvSpPr>
            <p:nvPr>
              <p:custDataLst>
                <p:tags r:id="rId15"/>
              </p:custDataLst>
            </p:nvPr>
          </p:nvSpPr>
          <p:spPr bwMode="auto">
            <a:xfrm flipH="1">
              <a:off x="4144" y="956"/>
              <a:ext cx="5" cy="7"/>
            </a:xfrm>
            <a:custGeom>
              <a:avLst/>
              <a:gdLst>
                <a:gd name="T0" fmla="*/ 0 w 9"/>
                <a:gd name="T1" fmla="*/ 0 h 12"/>
                <a:gd name="T2" fmla="*/ 5 w 9"/>
                <a:gd name="T3" fmla="*/ 0 h 12"/>
                <a:gd name="T4" fmla="*/ 5 w 9"/>
                <a:gd name="T5" fmla="*/ 4 h 12"/>
                <a:gd name="T6" fmla="*/ 5 w 9"/>
                <a:gd name="T7" fmla="*/ 7 h 12"/>
                <a:gd name="T8" fmla="*/ 5 w 9"/>
                <a:gd name="T9" fmla="*/ 4 h 12"/>
                <a:gd name="T10" fmla="*/ 0 w 9"/>
                <a:gd name="T11" fmla="*/ 0 h 12"/>
                <a:gd name="T12" fmla="*/ 0 w 9"/>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12">
                  <a:moveTo>
                    <a:pt x="0" y="0"/>
                  </a:moveTo>
                  <a:lnTo>
                    <a:pt x="9" y="0"/>
                  </a:lnTo>
                  <a:lnTo>
                    <a:pt x="9" y="7"/>
                  </a:lnTo>
                  <a:lnTo>
                    <a:pt x="9" y="12"/>
                  </a:lnTo>
                  <a:lnTo>
                    <a:pt x="9"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61" name="Freeform 21"/>
            <p:cNvSpPr>
              <a:spLocks noChangeAspect="1"/>
            </p:cNvSpPr>
            <p:nvPr>
              <p:custDataLst>
                <p:tags r:id="rId16"/>
              </p:custDataLst>
            </p:nvPr>
          </p:nvSpPr>
          <p:spPr bwMode="auto">
            <a:xfrm flipH="1">
              <a:off x="4148" y="1045"/>
              <a:ext cx="1" cy="4"/>
            </a:xfrm>
            <a:custGeom>
              <a:avLst/>
              <a:gdLst>
                <a:gd name="T0" fmla="*/ 0 w 1"/>
                <a:gd name="T1" fmla="*/ 4 h 7"/>
                <a:gd name="T2" fmla="*/ 0 w 1"/>
                <a:gd name="T3" fmla="*/ 0 h 7"/>
                <a:gd name="T4" fmla="*/ 0 w 1"/>
                <a:gd name="T5" fmla="*/ 4 h 7"/>
                <a:gd name="T6" fmla="*/ 0 w 1"/>
                <a:gd name="T7" fmla="*/ 4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7">
                  <a:moveTo>
                    <a:pt x="0" y="7"/>
                  </a:moveTo>
                  <a:lnTo>
                    <a:pt x="0" y="0"/>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62" name="Freeform 22"/>
            <p:cNvSpPr>
              <a:spLocks noChangeAspect="1"/>
            </p:cNvSpPr>
            <p:nvPr>
              <p:custDataLst>
                <p:tags r:id="rId17"/>
              </p:custDataLst>
            </p:nvPr>
          </p:nvSpPr>
          <p:spPr bwMode="auto">
            <a:xfrm flipH="1">
              <a:off x="4141" y="975"/>
              <a:ext cx="3" cy="10"/>
            </a:xfrm>
            <a:custGeom>
              <a:avLst/>
              <a:gdLst>
                <a:gd name="T0" fmla="*/ 0 w 6"/>
                <a:gd name="T1" fmla="*/ 0 h 17"/>
                <a:gd name="T2" fmla="*/ 0 w 6"/>
                <a:gd name="T3" fmla="*/ 3 h 17"/>
                <a:gd name="T4" fmla="*/ 3 w 6"/>
                <a:gd name="T5" fmla="*/ 6 h 17"/>
                <a:gd name="T6" fmla="*/ 3 w 6"/>
                <a:gd name="T7" fmla="*/ 10 h 17"/>
                <a:gd name="T8" fmla="*/ 0 w 6"/>
                <a:gd name="T9" fmla="*/ 6 h 17"/>
                <a:gd name="T10" fmla="*/ 0 w 6"/>
                <a:gd name="T11" fmla="*/ 3 h 17"/>
                <a:gd name="T12" fmla="*/ 0 w 6"/>
                <a:gd name="T13" fmla="*/ 0 h 17"/>
                <a:gd name="T14" fmla="*/ 0 w 6"/>
                <a:gd name="T15" fmla="*/ 0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7">
                  <a:moveTo>
                    <a:pt x="0" y="0"/>
                  </a:moveTo>
                  <a:lnTo>
                    <a:pt x="0" y="5"/>
                  </a:lnTo>
                  <a:lnTo>
                    <a:pt x="6" y="10"/>
                  </a:lnTo>
                  <a:lnTo>
                    <a:pt x="6" y="17"/>
                  </a:lnTo>
                  <a:lnTo>
                    <a:pt x="0" y="10"/>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63" name="Freeform 23"/>
            <p:cNvSpPr>
              <a:spLocks noChangeAspect="1"/>
            </p:cNvSpPr>
            <p:nvPr>
              <p:custDataLst>
                <p:tags r:id="rId18"/>
              </p:custDataLst>
            </p:nvPr>
          </p:nvSpPr>
          <p:spPr bwMode="auto">
            <a:xfrm flipH="1">
              <a:off x="4144" y="994"/>
              <a:ext cx="0" cy="4"/>
            </a:xfrm>
            <a:custGeom>
              <a:avLst/>
              <a:gdLst>
                <a:gd name="T0" fmla="*/ 4 h 8"/>
                <a:gd name="T1" fmla="*/ 0 h 8"/>
                <a:gd name="T2" fmla="*/ 4 h 8"/>
                <a:gd name="T3" fmla="*/ 4 h 8"/>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8">
                  <a:moveTo>
                    <a:pt x="0" y="8"/>
                  </a:moveTo>
                  <a:lnTo>
                    <a:pt x="0"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64" name="Freeform 24"/>
            <p:cNvSpPr>
              <a:spLocks noChangeAspect="1"/>
            </p:cNvSpPr>
            <p:nvPr>
              <p:custDataLst>
                <p:tags r:id="rId19"/>
              </p:custDataLst>
            </p:nvPr>
          </p:nvSpPr>
          <p:spPr bwMode="auto">
            <a:xfrm flipH="1">
              <a:off x="4144" y="1070"/>
              <a:ext cx="0" cy="4"/>
            </a:xfrm>
            <a:custGeom>
              <a:avLst/>
              <a:gdLst>
                <a:gd name="T0" fmla="*/ 4 h 7"/>
                <a:gd name="T1" fmla="*/ 0 h 7"/>
                <a:gd name="T2" fmla="*/ 4 h 7"/>
                <a:gd name="T3" fmla="*/ 4 h 7"/>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7">
                  <a:moveTo>
                    <a:pt x="0" y="7"/>
                  </a:moveTo>
                  <a:lnTo>
                    <a:pt x="0" y="0"/>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65" name="Freeform 25"/>
            <p:cNvSpPr>
              <a:spLocks noChangeAspect="1"/>
            </p:cNvSpPr>
            <p:nvPr>
              <p:custDataLst>
                <p:tags r:id="rId20"/>
              </p:custDataLst>
            </p:nvPr>
          </p:nvSpPr>
          <p:spPr bwMode="auto">
            <a:xfrm flipH="1">
              <a:off x="4141" y="1087"/>
              <a:ext cx="3" cy="6"/>
            </a:xfrm>
            <a:custGeom>
              <a:avLst/>
              <a:gdLst>
                <a:gd name="T0" fmla="*/ 0 w 6"/>
                <a:gd name="T1" fmla="*/ 0 h 9"/>
                <a:gd name="T2" fmla="*/ 3 w 6"/>
                <a:gd name="T3" fmla="*/ 3 h 9"/>
                <a:gd name="T4" fmla="*/ 3 w 6"/>
                <a:gd name="T5" fmla="*/ 6 h 9"/>
                <a:gd name="T6" fmla="*/ 0 w 6"/>
                <a:gd name="T7" fmla="*/ 6 h 9"/>
                <a:gd name="T8" fmla="*/ 0 w 6"/>
                <a:gd name="T9" fmla="*/ 3 h 9"/>
                <a:gd name="T10" fmla="*/ 0 w 6"/>
                <a:gd name="T11" fmla="*/ 0 h 9"/>
                <a:gd name="T12" fmla="*/ 0 w 6"/>
                <a:gd name="T13" fmla="*/ 0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9">
                  <a:moveTo>
                    <a:pt x="0" y="0"/>
                  </a:moveTo>
                  <a:lnTo>
                    <a:pt x="6" y="5"/>
                  </a:lnTo>
                  <a:lnTo>
                    <a:pt x="6" y="9"/>
                  </a:lnTo>
                  <a:lnTo>
                    <a:pt x="0" y="9"/>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66" name="Freeform 26"/>
            <p:cNvSpPr>
              <a:spLocks noChangeAspect="1"/>
            </p:cNvSpPr>
            <p:nvPr>
              <p:custDataLst>
                <p:tags r:id="rId21"/>
              </p:custDataLst>
            </p:nvPr>
          </p:nvSpPr>
          <p:spPr bwMode="auto">
            <a:xfrm flipH="1">
              <a:off x="3995" y="905"/>
              <a:ext cx="146" cy="305"/>
            </a:xfrm>
            <a:custGeom>
              <a:avLst/>
              <a:gdLst>
                <a:gd name="T0" fmla="*/ 18 w 272"/>
                <a:gd name="T1" fmla="*/ 17 h 516"/>
                <a:gd name="T2" fmla="*/ 21 w 272"/>
                <a:gd name="T3" fmla="*/ 17 h 516"/>
                <a:gd name="T4" fmla="*/ 21 w 272"/>
                <a:gd name="T5" fmla="*/ 10 h 516"/>
                <a:gd name="T6" fmla="*/ 11 w 272"/>
                <a:gd name="T7" fmla="*/ 0 h 516"/>
                <a:gd name="T8" fmla="*/ 28 w 272"/>
                <a:gd name="T9" fmla="*/ 13 h 516"/>
                <a:gd name="T10" fmla="*/ 54 w 272"/>
                <a:gd name="T11" fmla="*/ 20 h 516"/>
                <a:gd name="T12" fmla="*/ 32 w 272"/>
                <a:gd name="T13" fmla="*/ 7 h 516"/>
                <a:gd name="T14" fmla="*/ 46 w 272"/>
                <a:gd name="T15" fmla="*/ 13 h 516"/>
                <a:gd name="T16" fmla="*/ 63 w 272"/>
                <a:gd name="T17" fmla="*/ 30 h 516"/>
                <a:gd name="T18" fmla="*/ 89 w 272"/>
                <a:gd name="T19" fmla="*/ 35 h 516"/>
                <a:gd name="T20" fmla="*/ 68 w 272"/>
                <a:gd name="T21" fmla="*/ 22 h 516"/>
                <a:gd name="T22" fmla="*/ 68 w 272"/>
                <a:gd name="T23" fmla="*/ 17 h 516"/>
                <a:gd name="T24" fmla="*/ 86 w 272"/>
                <a:gd name="T25" fmla="*/ 30 h 516"/>
                <a:gd name="T26" fmla="*/ 71 w 272"/>
                <a:gd name="T27" fmla="*/ 10 h 516"/>
                <a:gd name="T28" fmla="*/ 89 w 272"/>
                <a:gd name="T29" fmla="*/ 22 h 516"/>
                <a:gd name="T30" fmla="*/ 97 w 272"/>
                <a:gd name="T31" fmla="*/ 22 h 516"/>
                <a:gd name="T32" fmla="*/ 103 w 272"/>
                <a:gd name="T33" fmla="*/ 33 h 516"/>
                <a:gd name="T34" fmla="*/ 86 w 272"/>
                <a:gd name="T35" fmla="*/ 55 h 516"/>
                <a:gd name="T36" fmla="*/ 71 w 272"/>
                <a:gd name="T37" fmla="*/ 73 h 516"/>
                <a:gd name="T38" fmla="*/ 68 w 272"/>
                <a:gd name="T39" fmla="*/ 96 h 516"/>
                <a:gd name="T40" fmla="*/ 68 w 272"/>
                <a:gd name="T41" fmla="*/ 124 h 516"/>
                <a:gd name="T42" fmla="*/ 75 w 272"/>
                <a:gd name="T43" fmla="*/ 134 h 516"/>
                <a:gd name="T44" fmla="*/ 78 w 272"/>
                <a:gd name="T45" fmla="*/ 112 h 516"/>
                <a:gd name="T46" fmla="*/ 89 w 272"/>
                <a:gd name="T47" fmla="*/ 93 h 516"/>
                <a:gd name="T48" fmla="*/ 114 w 272"/>
                <a:gd name="T49" fmla="*/ 83 h 516"/>
                <a:gd name="T50" fmla="*/ 103 w 272"/>
                <a:gd name="T51" fmla="*/ 93 h 516"/>
                <a:gd name="T52" fmla="*/ 89 w 272"/>
                <a:gd name="T53" fmla="*/ 112 h 516"/>
                <a:gd name="T54" fmla="*/ 78 w 272"/>
                <a:gd name="T55" fmla="*/ 131 h 516"/>
                <a:gd name="T56" fmla="*/ 75 w 272"/>
                <a:gd name="T57" fmla="*/ 150 h 516"/>
                <a:gd name="T58" fmla="*/ 75 w 272"/>
                <a:gd name="T59" fmla="*/ 172 h 516"/>
                <a:gd name="T60" fmla="*/ 71 w 272"/>
                <a:gd name="T61" fmla="*/ 190 h 516"/>
                <a:gd name="T62" fmla="*/ 71 w 272"/>
                <a:gd name="T63" fmla="*/ 213 h 516"/>
                <a:gd name="T64" fmla="*/ 75 w 272"/>
                <a:gd name="T65" fmla="*/ 238 h 516"/>
                <a:gd name="T66" fmla="*/ 83 w 272"/>
                <a:gd name="T67" fmla="*/ 226 h 516"/>
                <a:gd name="T68" fmla="*/ 89 w 272"/>
                <a:gd name="T69" fmla="*/ 203 h 516"/>
                <a:gd name="T70" fmla="*/ 103 w 272"/>
                <a:gd name="T71" fmla="*/ 187 h 516"/>
                <a:gd name="T72" fmla="*/ 128 w 272"/>
                <a:gd name="T73" fmla="*/ 172 h 516"/>
                <a:gd name="T74" fmla="*/ 140 w 272"/>
                <a:gd name="T75" fmla="*/ 175 h 516"/>
                <a:gd name="T76" fmla="*/ 121 w 272"/>
                <a:gd name="T77" fmla="*/ 190 h 516"/>
                <a:gd name="T78" fmla="*/ 111 w 272"/>
                <a:gd name="T79" fmla="*/ 207 h 516"/>
                <a:gd name="T80" fmla="*/ 100 w 272"/>
                <a:gd name="T81" fmla="*/ 226 h 516"/>
                <a:gd name="T82" fmla="*/ 89 w 272"/>
                <a:gd name="T83" fmla="*/ 245 h 516"/>
                <a:gd name="T84" fmla="*/ 83 w 272"/>
                <a:gd name="T85" fmla="*/ 267 h 516"/>
                <a:gd name="T86" fmla="*/ 75 w 272"/>
                <a:gd name="T87" fmla="*/ 289 h 516"/>
                <a:gd name="T88" fmla="*/ 71 w 272"/>
                <a:gd name="T89" fmla="*/ 299 h 516"/>
                <a:gd name="T90" fmla="*/ 89 w 272"/>
                <a:gd name="T91" fmla="*/ 296 h 516"/>
                <a:gd name="T92" fmla="*/ 57 w 272"/>
                <a:gd name="T93" fmla="*/ 305 h 516"/>
                <a:gd name="T94" fmla="*/ 57 w 272"/>
                <a:gd name="T95" fmla="*/ 286 h 516"/>
                <a:gd name="T96" fmla="*/ 57 w 272"/>
                <a:gd name="T97" fmla="*/ 264 h 516"/>
                <a:gd name="T98" fmla="*/ 57 w 272"/>
                <a:gd name="T99" fmla="*/ 241 h 516"/>
                <a:gd name="T100" fmla="*/ 57 w 272"/>
                <a:gd name="T101" fmla="*/ 220 h 516"/>
                <a:gd name="T102" fmla="*/ 54 w 272"/>
                <a:gd name="T103" fmla="*/ 197 h 516"/>
                <a:gd name="T104" fmla="*/ 54 w 272"/>
                <a:gd name="T105" fmla="*/ 175 h 516"/>
                <a:gd name="T106" fmla="*/ 49 w 272"/>
                <a:gd name="T107" fmla="*/ 157 h 516"/>
                <a:gd name="T108" fmla="*/ 49 w 272"/>
                <a:gd name="T109" fmla="*/ 134 h 516"/>
                <a:gd name="T110" fmla="*/ 46 w 272"/>
                <a:gd name="T111" fmla="*/ 112 h 516"/>
                <a:gd name="T112" fmla="*/ 43 w 272"/>
                <a:gd name="T113" fmla="*/ 89 h 516"/>
                <a:gd name="T114" fmla="*/ 40 w 272"/>
                <a:gd name="T115" fmla="*/ 70 h 516"/>
                <a:gd name="T116" fmla="*/ 32 w 272"/>
                <a:gd name="T117" fmla="*/ 48 h 516"/>
                <a:gd name="T118" fmla="*/ 25 w 272"/>
                <a:gd name="T119" fmla="*/ 30 h 516"/>
                <a:gd name="T120" fmla="*/ 11 w 272"/>
                <a:gd name="T121" fmla="*/ 10 h 51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72" h="516">
                  <a:moveTo>
                    <a:pt x="6" y="0"/>
                  </a:moveTo>
                  <a:lnTo>
                    <a:pt x="12" y="7"/>
                  </a:lnTo>
                  <a:lnTo>
                    <a:pt x="21" y="12"/>
                  </a:lnTo>
                  <a:lnTo>
                    <a:pt x="21" y="17"/>
                  </a:lnTo>
                  <a:lnTo>
                    <a:pt x="27" y="22"/>
                  </a:lnTo>
                  <a:lnTo>
                    <a:pt x="33" y="29"/>
                  </a:lnTo>
                  <a:lnTo>
                    <a:pt x="39" y="33"/>
                  </a:lnTo>
                  <a:lnTo>
                    <a:pt x="39" y="29"/>
                  </a:lnTo>
                  <a:lnTo>
                    <a:pt x="39" y="22"/>
                  </a:lnTo>
                  <a:lnTo>
                    <a:pt x="39" y="29"/>
                  </a:lnTo>
                  <a:lnTo>
                    <a:pt x="47" y="29"/>
                  </a:lnTo>
                  <a:lnTo>
                    <a:pt x="39" y="29"/>
                  </a:lnTo>
                  <a:lnTo>
                    <a:pt x="39" y="22"/>
                  </a:lnTo>
                  <a:lnTo>
                    <a:pt x="39" y="29"/>
                  </a:lnTo>
                  <a:lnTo>
                    <a:pt x="47" y="29"/>
                  </a:lnTo>
                  <a:lnTo>
                    <a:pt x="47" y="22"/>
                  </a:lnTo>
                  <a:lnTo>
                    <a:pt x="39" y="22"/>
                  </a:lnTo>
                  <a:lnTo>
                    <a:pt x="39" y="17"/>
                  </a:lnTo>
                  <a:lnTo>
                    <a:pt x="39" y="12"/>
                  </a:lnTo>
                  <a:lnTo>
                    <a:pt x="33" y="12"/>
                  </a:lnTo>
                  <a:lnTo>
                    <a:pt x="33" y="17"/>
                  </a:lnTo>
                  <a:lnTo>
                    <a:pt x="33" y="12"/>
                  </a:lnTo>
                  <a:lnTo>
                    <a:pt x="27" y="7"/>
                  </a:lnTo>
                  <a:lnTo>
                    <a:pt x="21" y="0"/>
                  </a:lnTo>
                  <a:lnTo>
                    <a:pt x="27" y="0"/>
                  </a:lnTo>
                  <a:lnTo>
                    <a:pt x="27" y="7"/>
                  </a:lnTo>
                  <a:lnTo>
                    <a:pt x="33" y="7"/>
                  </a:lnTo>
                  <a:lnTo>
                    <a:pt x="39" y="12"/>
                  </a:lnTo>
                  <a:lnTo>
                    <a:pt x="47" y="17"/>
                  </a:lnTo>
                  <a:lnTo>
                    <a:pt x="53" y="22"/>
                  </a:lnTo>
                  <a:lnTo>
                    <a:pt x="59" y="22"/>
                  </a:lnTo>
                  <a:lnTo>
                    <a:pt x="65" y="29"/>
                  </a:lnTo>
                  <a:lnTo>
                    <a:pt x="80" y="33"/>
                  </a:lnTo>
                  <a:lnTo>
                    <a:pt x="86" y="33"/>
                  </a:lnTo>
                  <a:lnTo>
                    <a:pt x="92" y="38"/>
                  </a:lnTo>
                  <a:lnTo>
                    <a:pt x="101" y="33"/>
                  </a:lnTo>
                  <a:lnTo>
                    <a:pt x="92" y="33"/>
                  </a:lnTo>
                  <a:lnTo>
                    <a:pt x="86" y="29"/>
                  </a:lnTo>
                  <a:lnTo>
                    <a:pt x="80" y="22"/>
                  </a:lnTo>
                  <a:lnTo>
                    <a:pt x="74" y="22"/>
                  </a:lnTo>
                  <a:lnTo>
                    <a:pt x="65" y="17"/>
                  </a:lnTo>
                  <a:lnTo>
                    <a:pt x="59" y="12"/>
                  </a:lnTo>
                  <a:lnTo>
                    <a:pt x="53" y="7"/>
                  </a:lnTo>
                  <a:lnTo>
                    <a:pt x="59" y="12"/>
                  </a:lnTo>
                  <a:lnTo>
                    <a:pt x="65" y="12"/>
                  </a:lnTo>
                  <a:lnTo>
                    <a:pt x="74" y="17"/>
                  </a:lnTo>
                  <a:lnTo>
                    <a:pt x="80" y="17"/>
                  </a:lnTo>
                  <a:lnTo>
                    <a:pt x="86" y="22"/>
                  </a:lnTo>
                  <a:lnTo>
                    <a:pt x="92" y="29"/>
                  </a:lnTo>
                  <a:lnTo>
                    <a:pt x="101" y="29"/>
                  </a:lnTo>
                  <a:lnTo>
                    <a:pt x="107" y="33"/>
                  </a:lnTo>
                  <a:lnTo>
                    <a:pt x="112" y="38"/>
                  </a:lnTo>
                  <a:lnTo>
                    <a:pt x="112" y="43"/>
                  </a:lnTo>
                  <a:lnTo>
                    <a:pt x="118" y="50"/>
                  </a:lnTo>
                  <a:lnTo>
                    <a:pt x="127" y="50"/>
                  </a:lnTo>
                  <a:lnTo>
                    <a:pt x="139" y="60"/>
                  </a:lnTo>
                  <a:lnTo>
                    <a:pt x="154" y="64"/>
                  </a:lnTo>
                  <a:lnTo>
                    <a:pt x="160" y="64"/>
                  </a:lnTo>
                  <a:lnTo>
                    <a:pt x="166" y="64"/>
                  </a:lnTo>
                  <a:lnTo>
                    <a:pt x="166" y="60"/>
                  </a:lnTo>
                  <a:lnTo>
                    <a:pt x="160" y="55"/>
                  </a:lnTo>
                  <a:lnTo>
                    <a:pt x="154" y="55"/>
                  </a:lnTo>
                  <a:lnTo>
                    <a:pt x="145" y="50"/>
                  </a:lnTo>
                  <a:lnTo>
                    <a:pt x="139" y="50"/>
                  </a:lnTo>
                  <a:lnTo>
                    <a:pt x="133" y="43"/>
                  </a:lnTo>
                  <a:lnTo>
                    <a:pt x="127" y="38"/>
                  </a:lnTo>
                  <a:lnTo>
                    <a:pt x="118" y="33"/>
                  </a:lnTo>
                  <a:lnTo>
                    <a:pt x="112" y="29"/>
                  </a:lnTo>
                  <a:lnTo>
                    <a:pt x="107" y="22"/>
                  </a:lnTo>
                  <a:lnTo>
                    <a:pt x="112" y="29"/>
                  </a:lnTo>
                  <a:lnTo>
                    <a:pt x="118" y="29"/>
                  </a:lnTo>
                  <a:lnTo>
                    <a:pt x="127" y="29"/>
                  </a:lnTo>
                  <a:lnTo>
                    <a:pt x="133" y="33"/>
                  </a:lnTo>
                  <a:lnTo>
                    <a:pt x="139" y="33"/>
                  </a:lnTo>
                  <a:lnTo>
                    <a:pt x="145" y="38"/>
                  </a:lnTo>
                  <a:lnTo>
                    <a:pt x="154" y="43"/>
                  </a:lnTo>
                  <a:lnTo>
                    <a:pt x="154" y="50"/>
                  </a:lnTo>
                  <a:lnTo>
                    <a:pt x="160" y="50"/>
                  </a:lnTo>
                  <a:lnTo>
                    <a:pt x="160" y="43"/>
                  </a:lnTo>
                  <a:lnTo>
                    <a:pt x="160" y="38"/>
                  </a:lnTo>
                  <a:lnTo>
                    <a:pt x="154" y="33"/>
                  </a:lnTo>
                  <a:lnTo>
                    <a:pt x="145" y="29"/>
                  </a:lnTo>
                  <a:lnTo>
                    <a:pt x="139" y="22"/>
                  </a:lnTo>
                  <a:lnTo>
                    <a:pt x="133" y="17"/>
                  </a:lnTo>
                  <a:lnTo>
                    <a:pt x="139" y="17"/>
                  </a:lnTo>
                  <a:lnTo>
                    <a:pt x="145" y="22"/>
                  </a:lnTo>
                  <a:lnTo>
                    <a:pt x="154" y="29"/>
                  </a:lnTo>
                  <a:lnTo>
                    <a:pt x="160" y="33"/>
                  </a:lnTo>
                  <a:lnTo>
                    <a:pt x="166" y="33"/>
                  </a:lnTo>
                  <a:lnTo>
                    <a:pt x="166" y="38"/>
                  </a:lnTo>
                  <a:lnTo>
                    <a:pt x="171" y="43"/>
                  </a:lnTo>
                  <a:lnTo>
                    <a:pt x="180" y="50"/>
                  </a:lnTo>
                  <a:lnTo>
                    <a:pt x="186" y="50"/>
                  </a:lnTo>
                  <a:lnTo>
                    <a:pt x="186" y="43"/>
                  </a:lnTo>
                  <a:lnTo>
                    <a:pt x="186" y="38"/>
                  </a:lnTo>
                  <a:lnTo>
                    <a:pt x="180" y="38"/>
                  </a:lnTo>
                  <a:lnTo>
                    <a:pt x="180" y="33"/>
                  </a:lnTo>
                  <a:lnTo>
                    <a:pt x="186" y="38"/>
                  </a:lnTo>
                  <a:lnTo>
                    <a:pt x="192" y="43"/>
                  </a:lnTo>
                  <a:lnTo>
                    <a:pt x="198" y="50"/>
                  </a:lnTo>
                  <a:lnTo>
                    <a:pt x="198" y="55"/>
                  </a:lnTo>
                  <a:lnTo>
                    <a:pt x="192" y="55"/>
                  </a:lnTo>
                  <a:lnTo>
                    <a:pt x="186" y="55"/>
                  </a:lnTo>
                  <a:lnTo>
                    <a:pt x="186" y="60"/>
                  </a:lnTo>
                  <a:lnTo>
                    <a:pt x="180" y="72"/>
                  </a:lnTo>
                  <a:lnTo>
                    <a:pt x="166" y="76"/>
                  </a:lnTo>
                  <a:lnTo>
                    <a:pt x="160" y="86"/>
                  </a:lnTo>
                  <a:lnTo>
                    <a:pt x="160" y="93"/>
                  </a:lnTo>
                  <a:lnTo>
                    <a:pt x="154" y="93"/>
                  </a:lnTo>
                  <a:lnTo>
                    <a:pt x="154" y="98"/>
                  </a:lnTo>
                  <a:lnTo>
                    <a:pt x="145" y="103"/>
                  </a:lnTo>
                  <a:lnTo>
                    <a:pt x="145" y="115"/>
                  </a:lnTo>
                  <a:lnTo>
                    <a:pt x="139" y="119"/>
                  </a:lnTo>
                  <a:lnTo>
                    <a:pt x="133" y="124"/>
                  </a:lnTo>
                  <a:lnTo>
                    <a:pt x="133" y="129"/>
                  </a:lnTo>
                  <a:lnTo>
                    <a:pt x="127" y="136"/>
                  </a:lnTo>
                  <a:lnTo>
                    <a:pt x="127" y="146"/>
                  </a:lnTo>
                  <a:lnTo>
                    <a:pt x="127" y="150"/>
                  </a:lnTo>
                  <a:lnTo>
                    <a:pt x="127" y="158"/>
                  </a:lnTo>
                  <a:lnTo>
                    <a:pt x="127" y="162"/>
                  </a:lnTo>
                  <a:lnTo>
                    <a:pt x="127" y="172"/>
                  </a:lnTo>
                  <a:lnTo>
                    <a:pt x="127" y="179"/>
                  </a:lnTo>
                  <a:lnTo>
                    <a:pt x="127" y="184"/>
                  </a:lnTo>
                  <a:lnTo>
                    <a:pt x="127" y="193"/>
                  </a:lnTo>
                  <a:lnTo>
                    <a:pt x="127" y="201"/>
                  </a:lnTo>
                  <a:lnTo>
                    <a:pt x="127" y="210"/>
                  </a:lnTo>
                  <a:lnTo>
                    <a:pt x="127" y="215"/>
                  </a:lnTo>
                  <a:lnTo>
                    <a:pt x="127" y="222"/>
                  </a:lnTo>
                  <a:lnTo>
                    <a:pt x="127" y="232"/>
                  </a:lnTo>
                  <a:lnTo>
                    <a:pt x="133" y="232"/>
                  </a:lnTo>
                  <a:lnTo>
                    <a:pt x="139" y="232"/>
                  </a:lnTo>
                  <a:lnTo>
                    <a:pt x="139" y="227"/>
                  </a:lnTo>
                  <a:lnTo>
                    <a:pt x="139" y="215"/>
                  </a:lnTo>
                  <a:lnTo>
                    <a:pt x="139" y="210"/>
                  </a:lnTo>
                  <a:lnTo>
                    <a:pt x="139" y="205"/>
                  </a:lnTo>
                  <a:lnTo>
                    <a:pt x="139" y="201"/>
                  </a:lnTo>
                  <a:lnTo>
                    <a:pt x="139" y="193"/>
                  </a:lnTo>
                  <a:lnTo>
                    <a:pt x="145" y="189"/>
                  </a:lnTo>
                  <a:lnTo>
                    <a:pt x="145" y="184"/>
                  </a:lnTo>
                  <a:lnTo>
                    <a:pt x="145" y="179"/>
                  </a:lnTo>
                  <a:lnTo>
                    <a:pt x="154" y="172"/>
                  </a:lnTo>
                  <a:lnTo>
                    <a:pt x="160" y="167"/>
                  </a:lnTo>
                  <a:lnTo>
                    <a:pt x="160" y="162"/>
                  </a:lnTo>
                  <a:lnTo>
                    <a:pt x="166" y="158"/>
                  </a:lnTo>
                  <a:lnTo>
                    <a:pt x="171" y="150"/>
                  </a:lnTo>
                  <a:lnTo>
                    <a:pt x="180" y="146"/>
                  </a:lnTo>
                  <a:lnTo>
                    <a:pt x="186" y="146"/>
                  </a:lnTo>
                  <a:lnTo>
                    <a:pt x="192" y="141"/>
                  </a:lnTo>
                  <a:lnTo>
                    <a:pt x="207" y="141"/>
                  </a:lnTo>
                  <a:lnTo>
                    <a:pt x="213" y="141"/>
                  </a:lnTo>
                  <a:lnTo>
                    <a:pt x="219" y="136"/>
                  </a:lnTo>
                  <a:lnTo>
                    <a:pt x="213" y="141"/>
                  </a:lnTo>
                  <a:lnTo>
                    <a:pt x="207" y="146"/>
                  </a:lnTo>
                  <a:lnTo>
                    <a:pt x="207" y="150"/>
                  </a:lnTo>
                  <a:lnTo>
                    <a:pt x="198" y="150"/>
                  </a:lnTo>
                  <a:lnTo>
                    <a:pt x="192" y="158"/>
                  </a:lnTo>
                  <a:lnTo>
                    <a:pt x="186" y="162"/>
                  </a:lnTo>
                  <a:lnTo>
                    <a:pt x="186" y="167"/>
                  </a:lnTo>
                  <a:lnTo>
                    <a:pt x="180" y="172"/>
                  </a:lnTo>
                  <a:lnTo>
                    <a:pt x="171" y="179"/>
                  </a:lnTo>
                  <a:lnTo>
                    <a:pt x="166" y="184"/>
                  </a:lnTo>
                  <a:lnTo>
                    <a:pt x="166" y="189"/>
                  </a:lnTo>
                  <a:lnTo>
                    <a:pt x="160" y="193"/>
                  </a:lnTo>
                  <a:lnTo>
                    <a:pt x="154" y="201"/>
                  </a:lnTo>
                  <a:lnTo>
                    <a:pt x="154" y="205"/>
                  </a:lnTo>
                  <a:lnTo>
                    <a:pt x="154" y="210"/>
                  </a:lnTo>
                  <a:lnTo>
                    <a:pt x="145" y="215"/>
                  </a:lnTo>
                  <a:lnTo>
                    <a:pt x="145" y="222"/>
                  </a:lnTo>
                  <a:lnTo>
                    <a:pt x="145" y="227"/>
                  </a:lnTo>
                  <a:lnTo>
                    <a:pt x="139" y="232"/>
                  </a:lnTo>
                  <a:lnTo>
                    <a:pt x="139" y="236"/>
                  </a:lnTo>
                  <a:lnTo>
                    <a:pt x="139" y="243"/>
                  </a:lnTo>
                  <a:lnTo>
                    <a:pt x="139" y="248"/>
                  </a:lnTo>
                  <a:lnTo>
                    <a:pt x="139" y="253"/>
                  </a:lnTo>
                  <a:lnTo>
                    <a:pt x="139" y="258"/>
                  </a:lnTo>
                  <a:lnTo>
                    <a:pt x="139" y="265"/>
                  </a:lnTo>
                  <a:lnTo>
                    <a:pt x="139" y="270"/>
                  </a:lnTo>
                  <a:lnTo>
                    <a:pt x="139" y="274"/>
                  </a:lnTo>
                  <a:lnTo>
                    <a:pt x="139" y="279"/>
                  </a:lnTo>
                  <a:lnTo>
                    <a:pt x="139" y="291"/>
                  </a:lnTo>
                  <a:lnTo>
                    <a:pt x="139" y="296"/>
                  </a:lnTo>
                  <a:lnTo>
                    <a:pt x="139" y="301"/>
                  </a:lnTo>
                  <a:lnTo>
                    <a:pt x="139" y="308"/>
                  </a:lnTo>
                  <a:lnTo>
                    <a:pt x="139" y="313"/>
                  </a:lnTo>
                  <a:lnTo>
                    <a:pt x="133" y="317"/>
                  </a:lnTo>
                  <a:lnTo>
                    <a:pt x="133" y="322"/>
                  </a:lnTo>
                  <a:lnTo>
                    <a:pt x="133" y="329"/>
                  </a:lnTo>
                  <a:lnTo>
                    <a:pt x="133" y="334"/>
                  </a:lnTo>
                  <a:lnTo>
                    <a:pt x="127" y="339"/>
                  </a:lnTo>
                  <a:lnTo>
                    <a:pt x="127" y="351"/>
                  </a:lnTo>
                  <a:lnTo>
                    <a:pt x="127" y="356"/>
                  </a:lnTo>
                  <a:lnTo>
                    <a:pt x="133" y="360"/>
                  </a:lnTo>
                  <a:lnTo>
                    <a:pt x="133" y="372"/>
                  </a:lnTo>
                  <a:lnTo>
                    <a:pt x="133" y="377"/>
                  </a:lnTo>
                  <a:lnTo>
                    <a:pt x="133" y="382"/>
                  </a:lnTo>
                  <a:lnTo>
                    <a:pt x="133" y="387"/>
                  </a:lnTo>
                  <a:lnTo>
                    <a:pt x="139" y="399"/>
                  </a:lnTo>
                  <a:lnTo>
                    <a:pt x="139" y="403"/>
                  </a:lnTo>
                  <a:lnTo>
                    <a:pt x="145" y="408"/>
                  </a:lnTo>
                  <a:lnTo>
                    <a:pt x="154" y="408"/>
                  </a:lnTo>
                  <a:lnTo>
                    <a:pt x="154" y="403"/>
                  </a:lnTo>
                  <a:lnTo>
                    <a:pt x="154" y="399"/>
                  </a:lnTo>
                  <a:lnTo>
                    <a:pt x="154" y="387"/>
                  </a:lnTo>
                  <a:lnTo>
                    <a:pt x="154" y="382"/>
                  </a:lnTo>
                  <a:lnTo>
                    <a:pt x="154" y="377"/>
                  </a:lnTo>
                  <a:lnTo>
                    <a:pt x="160" y="372"/>
                  </a:lnTo>
                  <a:lnTo>
                    <a:pt x="160" y="360"/>
                  </a:lnTo>
                  <a:lnTo>
                    <a:pt x="160" y="356"/>
                  </a:lnTo>
                  <a:lnTo>
                    <a:pt x="166" y="351"/>
                  </a:lnTo>
                  <a:lnTo>
                    <a:pt x="166" y="344"/>
                  </a:lnTo>
                  <a:lnTo>
                    <a:pt x="166" y="339"/>
                  </a:lnTo>
                  <a:lnTo>
                    <a:pt x="171" y="334"/>
                  </a:lnTo>
                  <a:lnTo>
                    <a:pt x="180" y="334"/>
                  </a:lnTo>
                  <a:lnTo>
                    <a:pt x="180" y="329"/>
                  </a:lnTo>
                  <a:lnTo>
                    <a:pt x="186" y="322"/>
                  </a:lnTo>
                  <a:lnTo>
                    <a:pt x="192" y="317"/>
                  </a:lnTo>
                  <a:lnTo>
                    <a:pt x="198" y="313"/>
                  </a:lnTo>
                  <a:lnTo>
                    <a:pt x="207" y="308"/>
                  </a:lnTo>
                  <a:lnTo>
                    <a:pt x="213" y="301"/>
                  </a:lnTo>
                  <a:lnTo>
                    <a:pt x="219" y="301"/>
                  </a:lnTo>
                  <a:lnTo>
                    <a:pt x="225" y="296"/>
                  </a:lnTo>
                  <a:lnTo>
                    <a:pt x="239" y="291"/>
                  </a:lnTo>
                  <a:lnTo>
                    <a:pt x="245" y="291"/>
                  </a:lnTo>
                  <a:lnTo>
                    <a:pt x="251" y="291"/>
                  </a:lnTo>
                  <a:lnTo>
                    <a:pt x="266" y="286"/>
                  </a:lnTo>
                  <a:lnTo>
                    <a:pt x="272" y="291"/>
                  </a:lnTo>
                  <a:lnTo>
                    <a:pt x="266" y="291"/>
                  </a:lnTo>
                  <a:lnTo>
                    <a:pt x="260" y="296"/>
                  </a:lnTo>
                  <a:lnTo>
                    <a:pt x="251" y="301"/>
                  </a:lnTo>
                  <a:lnTo>
                    <a:pt x="251" y="308"/>
                  </a:lnTo>
                  <a:lnTo>
                    <a:pt x="245" y="308"/>
                  </a:lnTo>
                  <a:lnTo>
                    <a:pt x="239" y="313"/>
                  </a:lnTo>
                  <a:lnTo>
                    <a:pt x="233" y="317"/>
                  </a:lnTo>
                  <a:lnTo>
                    <a:pt x="225" y="322"/>
                  </a:lnTo>
                  <a:lnTo>
                    <a:pt x="225" y="329"/>
                  </a:lnTo>
                  <a:lnTo>
                    <a:pt x="219" y="334"/>
                  </a:lnTo>
                  <a:lnTo>
                    <a:pt x="213" y="334"/>
                  </a:lnTo>
                  <a:lnTo>
                    <a:pt x="213" y="339"/>
                  </a:lnTo>
                  <a:lnTo>
                    <a:pt x="207" y="344"/>
                  </a:lnTo>
                  <a:lnTo>
                    <a:pt x="207" y="351"/>
                  </a:lnTo>
                  <a:lnTo>
                    <a:pt x="198" y="356"/>
                  </a:lnTo>
                  <a:lnTo>
                    <a:pt x="192" y="360"/>
                  </a:lnTo>
                  <a:lnTo>
                    <a:pt x="192" y="365"/>
                  </a:lnTo>
                  <a:lnTo>
                    <a:pt x="186" y="372"/>
                  </a:lnTo>
                  <a:lnTo>
                    <a:pt x="186" y="377"/>
                  </a:lnTo>
                  <a:lnTo>
                    <a:pt x="186" y="382"/>
                  </a:lnTo>
                  <a:lnTo>
                    <a:pt x="180" y="387"/>
                  </a:lnTo>
                  <a:lnTo>
                    <a:pt x="180" y="394"/>
                  </a:lnTo>
                  <a:lnTo>
                    <a:pt x="171" y="399"/>
                  </a:lnTo>
                  <a:lnTo>
                    <a:pt x="171" y="403"/>
                  </a:lnTo>
                  <a:lnTo>
                    <a:pt x="166" y="408"/>
                  </a:lnTo>
                  <a:lnTo>
                    <a:pt x="166" y="415"/>
                  </a:lnTo>
                  <a:lnTo>
                    <a:pt x="166" y="420"/>
                  </a:lnTo>
                  <a:lnTo>
                    <a:pt x="160" y="425"/>
                  </a:lnTo>
                  <a:lnTo>
                    <a:pt x="160" y="430"/>
                  </a:lnTo>
                  <a:lnTo>
                    <a:pt x="160" y="437"/>
                  </a:lnTo>
                  <a:lnTo>
                    <a:pt x="154" y="446"/>
                  </a:lnTo>
                  <a:lnTo>
                    <a:pt x="154" y="451"/>
                  </a:lnTo>
                  <a:lnTo>
                    <a:pt x="160" y="458"/>
                  </a:lnTo>
                  <a:lnTo>
                    <a:pt x="160" y="468"/>
                  </a:lnTo>
                  <a:lnTo>
                    <a:pt x="160" y="473"/>
                  </a:lnTo>
                  <a:lnTo>
                    <a:pt x="154" y="480"/>
                  </a:lnTo>
                  <a:lnTo>
                    <a:pt x="145" y="484"/>
                  </a:lnTo>
                  <a:lnTo>
                    <a:pt x="139" y="489"/>
                  </a:lnTo>
                  <a:lnTo>
                    <a:pt x="133" y="489"/>
                  </a:lnTo>
                  <a:lnTo>
                    <a:pt x="127" y="494"/>
                  </a:lnTo>
                  <a:lnTo>
                    <a:pt x="118" y="501"/>
                  </a:lnTo>
                  <a:lnTo>
                    <a:pt x="118" y="506"/>
                  </a:lnTo>
                  <a:lnTo>
                    <a:pt x="127" y="506"/>
                  </a:lnTo>
                  <a:lnTo>
                    <a:pt x="133" y="506"/>
                  </a:lnTo>
                  <a:lnTo>
                    <a:pt x="139" y="506"/>
                  </a:lnTo>
                  <a:lnTo>
                    <a:pt x="145" y="501"/>
                  </a:lnTo>
                  <a:lnTo>
                    <a:pt x="160" y="501"/>
                  </a:lnTo>
                  <a:lnTo>
                    <a:pt x="166" y="501"/>
                  </a:lnTo>
                  <a:lnTo>
                    <a:pt x="171" y="494"/>
                  </a:lnTo>
                  <a:lnTo>
                    <a:pt x="166" y="501"/>
                  </a:lnTo>
                  <a:lnTo>
                    <a:pt x="160" y="506"/>
                  </a:lnTo>
                  <a:lnTo>
                    <a:pt x="154" y="506"/>
                  </a:lnTo>
                  <a:lnTo>
                    <a:pt x="145" y="511"/>
                  </a:lnTo>
                  <a:lnTo>
                    <a:pt x="133" y="511"/>
                  </a:lnTo>
                  <a:lnTo>
                    <a:pt x="118" y="516"/>
                  </a:lnTo>
                  <a:lnTo>
                    <a:pt x="107" y="516"/>
                  </a:lnTo>
                  <a:lnTo>
                    <a:pt x="101" y="516"/>
                  </a:lnTo>
                  <a:lnTo>
                    <a:pt x="101" y="511"/>
                  </a:lnTo>
                  <a:lnTo>
                    <a:pt x="107" y="506"/>
                  </a:lnTo>
                  <a:lnTo>
                    <a:pt x="107" y="501"/>
                  </a:lnTo>
                  <a:lnTo>
                    <a:pt x="107" y="489"/>
                  </a:lnTo>
                  <a:lnTo>
                    <a:pt x="107" y="484"/>
                  </a:lnTo>
                  <a:lnTo>
                    <a:pt x="107" y="480"/>
                  </a:lnTo>
                  <a:lnTo>
                    <a:pt x="107" y="473"/>
                  </a:lnTo>
                  <a:lnTo>
                    <a:pt x="107" y="463"/>
                  </a:lnTo>
                  <a:lnTo>
                    <a:pt x="107" y="458"/>
                  </a:lnTo>
                  <a:lnTo>
                    <a:pt x="107" y="451"/>
                  </a:lnTo>
                  <a:lnTo>
                    <a:pt x="107" y="446"/>
                  </a:lnTo>
                  <a:lnTo>
                    <a:pt x="107" y="442"/>
                  </a:lnTo>
                  <a:lnTo>
                    <a:pt x="107" y="430"/>
                  </a:lnTo>
                  <a:lnTo>
                    <a:pt x="107" y="425"/>
                  </a:lnTo>
                  <a:lnTo>
                    <a:pt x="107" y="420"/>
                  </a:lnTo>
                  <a:lnTo>
                    <a:pt x="107" y="415"/>
                  </a:lnTo>
                  <a:lnTo>
                    <a:pt x="107" y="408"/>
                  </a:lnTo>
                  <a:lnTo>
                    <a:pt x="107" y="403"/>
                  </a:lnTo>
                  <a:lnTo>
                    <a:pt x="107" y="399"/>
                  </a:lnTo>
                  <a:lnTo>
                    <a:pt x="107" y="387"/>
                  </a:lnTo>
                  <a:lnTo>
                    <a:pt x="107" y="382"/>
                  </a:lnTo>
                  <a:lnTo>
                    <a:pt x="107" y="377"/>
                  </a:lnTo>
                  <a:lnTo>
                    <a:pt x="107" y="372"/>
                  </a:lnTo>
                  <a:lnTo>
                    <a:pt x="107" y="365"/>
                  </a:lnTo>
                  <a:lnTo>
                    <a:pt x="107" y="360"/>
                  </a:lnTo>
                  <a:lnTo>
                    <a:pt x="107" y="356"/>
                  </a:lnTo>
                  <a:lnTo>
                    <a:pt x="107" y="344"/>
                  </a:lnTo>
                  <a:lnTo>
                    <a:pt x="107" y="339"/>
                  </a:lnTo>
                  <a:lnTo>
                    <a:pt x="101" y="334"/>
                  </a:lnTo>
                  <a:lnTo>
                    <a:pt x="101" y="329"/>
                  </a:lnTo>
                  <a:lnTo>
                    <a:pt x="101" y="322"/>
                  </a:lnTo>
                  <a:lnTo>
                    <a:pt x="101" y="317"/>
                  </a:lnTo>
                  <a:lnTo>
                    <a:pt x="101" y="308"/>
                  </a:lnTo>
                  <a:lnTo>
                    <a:pt x="101" y="301"/>
                  </a:lnTo>
                  <a:lnTo>
                    <a:pt x="101" y="296"/>
                  </a:lnTo>
                  <a:lnTo>
                    <a:pt x="101" y="291"/>
                  </a:lnTo>
                  <a:lnTo>
                    <a:pt x="101" y="286"/>
                  </a:lnTo>
                  <a:lnTo>
                    <a:pt x="101" y="279"/>
                  </a:lnTo>
                  <a:lnTo>
                    <a:pt x="101" y="274"/>
                  </a:lnTo>
                  <a:lnTo>
                    <a:pt x="92" y="270"/>
                  </a:lnTo>
                  <a:lnTo>
                    <a:pt x="92" y="265"/>
                  </a:lnTo>
                  <a:lnTo>
                    <a:pt x="92" y="253"/>
                  </a:lnTo>
                  <a:lnTo>
                    <a:pt x="92" y="248"/>
                  </a:lnTo>
                  <a:lnTo>
                    <a:pt x="92" y="243"/>
                  </a:lnTo>
                  <a:lnTo>
                    <a:pt x="92" y="236"/>
                  </a:lnTo>
                  <a:lnTo>
                    <a:pt x="92" y="232"/>
                  </a:lnTo>
                  <a:lnTo>
                    <a:pt x="92" y="227"/>
                  </a:lnTo>
                  <a:lnTo>
                    <a:pt x="92" y="222"/>
                  </a:lnTo>
                  <a:lnTo>
                    <a:pt x="86" y="215"/>
                  </a:lnTo>
                  <a:lnTo>
                    <a:pt x="86" y="205"/>
                  </a:lnTo>
                  <a:lnTo>
                    <a:pt x="86" y="201"/>
                  </a:lnTo>
                  <a:lnTo>
                    <a:pt x="86" y="193"/>
                  </a:lnTo>
                  <a:lnTo>
                    <a:pt x="86" y="189"/>
                  </a:lnTo>
                  <a:lnTo>
                    <a:pt x="86" y="184"/>
                  </a:lnTo>
                  <a:lnTo>
                    <a:pt x="86" y="179"/>
                  </a:lnTo>
                  <a:lnTo>
                    <a:pt x="86" y="172"/>
                  </a:lnTo>
                  <a:lnTo>
                    <a:pt x="80" y="167"/>
                  </a:lnTo>
                  <a:lnTo>
                    <a:pt x="80" y="162"/>
                  </a:lnTo>
                  <a:lnTo>
                    <a:pt x="80" y="150"/>
                  </a:lnTo>
                  <a:lnTo>
                    <a:pt x="80" y="146"/>
                  </a:lnTo>
                  <a:lnTo>
                    <a:pt x="80" y="141"/>
                  </a:lnTo>
                  <a:lnTo>
                    <a:pt x="80" y="136"/>
                  </a:lnTo>
                  <a:lnTo>
                    <a:pt x="74" y="129"/>
                  </a:lnTo>
                  <a:lnTo>
                    <a:pt x="74" y="124"/>
                  </a:lnTo>
                  <a:lnTo>
                    <a:pt x="74" y="119"/>
                  </a:lnTo>
                  <a:lnTo>
                    <a:pt x="74" y="115"/>
                  </a:lnTo>
                  <a:lnTo>
                    <a:pt x="74" y="107"/>
                  </a:lnTo>
                  <a:lnTo>
                    <a:pt x="65" y="103"/>
                  </a:lnTo>
                  <a:lnTo>
                    <a:pt x="65" y="98"/>
                  </a:lnTo>
                  <a:lnTo>
                    <a:pt x="65" y="86"/>
                  </a:lnTo>
                  <a:lnTo>
                    <a:pt x="59" y="81"/>
                  </a:lnTo>
                  <a:lnTo>
                    <a:pt x="59" y="76"/>
                  </a:lnTo>
                  <a:lnTo>
                    <a:pt x="53" y="72"/>
                  </a:lnTo>
                  <a:lnTo>
                    <a:pt x="53" y="64"/>
                  </a:lnTo>
                  <a:lnTo>
                    <a:pt x="53" y="60"/>
                  </a:lnTo>
                  <a:lnTo>
                    <a:pt x="47" y="55"/>
                  </a:lnTo>
                  <a:lnTo>
                    <a:pt x="47" y="50"/>
                  </a:lnTo>
                  <a:lnTo>
                    <a:pt x="47" y="43"/>
                  </a:lnTo>
                  <a:lnTo>
                    <a:pt x="39" y="38"/>
                  </a:lnTo>
                  <a:lnTo>
                    <a:pt x="33" y="33"/>
                  </a:lnTo>
                  <a:lnTo>
                    <a:pt x="33" y="29"/>
                  </a:lnTo>
                  <a:lnTo>
                    <a:pt x="27" y="22"/>
                  </a:lnTo>
                  <a:lnTo>
                    <a:pt x="21" y="17"/>
                  </a:lnTo>
                  <a:lnTo>
                    <a:pt x="12" y="12"/>
                  </a:lnTo>
                  <a:lnTo>
                    <a:pt x="0"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67" name="Freeform 27"/>
            <p:cNvSpPr>
              <a:spLocks noChangeAspect="1"/>
            </p:cNvSpPr>
            <p:nvPr>
              <p:custDataLst>
                <p:tags r:id="rId22"/>
              </p:custDataLst>
            </p:nvPr>
          </p:nvSpPr>
          <p:spPr bwMode="auto">
            <a:xfrm flipH="1">
              <a:off x="3902" y="874"/>
              <a:ext cx="236" cy="336"/>
            </a:xfrm>
            <a:custGeom>
              <a:avLst/>
              <a:gdLst>
                <a:gd name="T0" fmla="*/ 83 w 440"/>
                <a:gd name="T1" fmla="*/ 0 h 568"/>
                <a:gd name="T2" fmla="*/ 114 w 440"/>
                <a:gd name="T3" fmla="*/ 9 h 568"/>
                <a:gd name="T4" fmla="*/ 143 w 440"/>
                <a:gd name="T5" fmla="*/ 28 h 568"/>
                <a:gd name="T6" fmla="*/ 165 w 440"/>
                <a:gd name="T7" fmla="*/ 50 h 568"/>
                <a:gd name="T8" fmla="*/ 179 w 440"/>
                <a:gd name="T9" fmla="*/ 76 h 568"/>
                <a:gd name="T10" fmla="*/ 174 w 440"/>
                <a:gd name="T11" fmla="*/ 53 h 568"/>
                <a:gd name="T12" fmla="*/ 193 w 440"/>
                <a:gd name="T13" fmla="*/ 79 h 568"/>
                <a:gd name="T14" fmla="*/ 203 w 440"/>
                <a:gd name="T15" fmla="*/ 104 h 568"/>
                <a:gd name="T16" fmla="*/ 214 w 440"/>
                <a:gd name="T17" fmla="*/ 107 h 568"/>
                <a:gd name="T18" fmla="*/ 222 w 440"/>
                <a:gd name="T19" fmla="*/ 124 h 568"/>
                <a:gd name="T20" fmla="*/ 225 w 440"/>
                <a:gd name="T21" fmla="*/ 152 h 568"/>
                <a:gd name="T22" fmla="*/ 225 w 440"/>
                <a:gd name="T23" fmla="*/ 177 h 568"/>
                <a:gd name="T24" fmla="*/ 231 w 440"/>
                <a:gd name="T25" fmla="*/ 193 h 568"/>
                <a:gd name="T26" fmla="*/ 236 w 440"/>
                <a:gd name="T27" fmla="*/ 225 h 568"/>
                <a:gd name="T28" fmla="*/ 231 w 440"/>
                <a:gd name="T29" fmla="*/ 254 h 568"/>
                <a:gd name="T30" fmla="*/ 225 w 440"/>
                <a:gd name="T31" fmla="*/ 254 h 568"/>
                <a:gd name="T32" fmla="*/ 214 w 440"/>
                <a:gd name="T33" fmla="*/ 272 h 568"/>
                <a:gd name="T34" fmla="*/ 203 w 440"/>
                <a:gd name="T35" fmla="*/ 298 h 568"/>
                <a:gd name="T36" fmla="*/ 188 w 440"/>
                <a:gd name="T37" fmla="*/ 302 h 568"/>
                <a:gd name="T38" fmla="*/ 174 w 440"/>
                <a:gd name="T39" fmla="*/ 330 h 568"/>
                <a:gd name="T40" fmla="*/ 143 w 440"/>
                <a:gd name="T41" fmla="*/ 330 h 568"/>
                <a:gd name="T42" fmla="*/ 108 w 440"/>
                <a:gd name="T43" fmla="*/ 327 h 568"/>
                <a:gd name="T44" fmla="*/ 103 w 440"/>
                <a:gd name="T45" fmla="*/ 315 h 568"/>
                <a:gd name="T46" fmla="*/ 83 w 440"/>
                <a:gd name="T47" fmla="*/ 317 h 568"/>
                <a:gd name="T48" fmla="*/ 108 w 440"/>
                <a:gd name="T49" fmla="*/ 298 h 568"/>
                <a:gd name="T50" fmla="*/ 128 w 440"/>
                <a:gd name="T51" fmla="*/ 272 h 568"/>
                <a:gd name="T52" fmla="*/ 143 w 440"/>
                <a:gd name="T53" fmla="*/ 247 h 568"/>
                <a:gd name="T54" fmla="*/ 136 w 440"/>
                <a:gd name="T55" fmla="*/ 241 h 568"/>
                <a:gd name="T56" fmla="*/ 108 w 440"/>
                <a:gd name="T57" fmla="*/ 264 h 568"/>
                <a:gd name="T58" fmla="*/ 93 w 440"/>
                <a:gd name="T59" fmla="*/ 282 h 568"/>
                <a:gd name="T60" fmla="*/ 103 w 440"/>
                <a:gd name="T61" fmla="*/ 257 h 568"/>
                <a:gd name="T62" fmla="*/ 117 w 440"/>
                <a:gd name="T63" fmla="*/ 231 h 568"/>
                <a:gd name="T64" fmla="*/ 143 w 440"/>
                <a:gd name="T65" fmla="*/ 209 h 568"/>
                <a:gd name="T66" fmla="*/ 151 w 440"/>
                <a:gd name="T67" fmla="*/ 196 h 568"/>
                <a:gd name="T68" fmla="*/ 122 w 440"/>
                <a:gd name="T69" fmla="*/ 200 h 568"/>
                <a:gd name="T70" fmla="*/ 93 w 440"/>
                <a:gd name="T71" fmla="*/ 218 h 568"/>
                <a:gd name="T72" fmla="*/ 75 w 440"/>
                <a:gd name="T73" fmla="*/ 244 h 568"/>
                <a:gd name="T74" fmla="*/ 75 w 440"/>
                <a:gd name="T75" fmla="*/ 225 h 568"/>
                <a:gd name="T76" fmla="*/ 86 w 440"/>
                <a:gd name="T77" fmla="*/ 200 h 568"/>
                <a:gd name="T78" fmla="*/ 100 w 440"/>
                <a:gd name="T79" fmla="*/ 175 h 568"/>
                <a:gd name="T80" fmla="*/ 122 w 440"/>
                <a:gd name="T81" fmla="*/ 152 h 568"/>
                <a:gd name="T82" fmla="*/ 139 w 440"/>
                <a:gd name="T83" fmla="*/ 143 h 568"/>
                <a:gd name="T84" fmla="*/ 111 w 440"/>
                <a:gd name="T85" fmla="*/ 145 h 568"/>
                <a:gd name="T86" fmla="*/ 89 w 440"/>
                <a:gd name="T87" fmla="*/ 162 h 568"/>
                <a:gd name="T88" fmla="*/ 83 w 440"/>
                <a:gd name="T89" fmla="*/ 165 h 568"/>
                <a:gd name="T90" fmla="*/ 97 w 440"/>
                <a:gd name="T91" fmla="*/ 140 h 568"/>
                <a:gd name="T92" fmla="*/ 122 w 440"/>
                <a:gd name="T93" fmla="*/ 117 h 568"/>
                <a:gd name="T94" fmla="*/ 131 w 440"/>
                <a:gd name="T95" fmla="*/ 104 h 568"/>
                <a:gd name="T96" fmla="*/ 103 w 440"/>
                <a:gd name="T97" fmla="*/ 111 h 568"/>
                <a:gd name="T98" fmla="*/ 79 w 440"/>
                <a:gd name="T99" fmla="*/ 124 h 568"/>
                <a:gd name="T100" fmla="*/ 71 w 440"/>
                <a:gd name="T101" fmla="*/ 119 h 568"/>
                <a:gd name="T102" fmla="*/ 83 w 440"/>
                <a:gd name="T103" fmla="*/ 94 h 568"/>
                <a:gd name="T104" fmla="*/ 103 w 440"/>
                <a:gd name="T105" fmla="*/ 69 h 568"/>
                <a:gd name="T106" fmla="*/ 108 w 440"/>
                <a:gd name="T107" fmla="*/ 44 h 568"/>
                <a:gd name="T108" fmla="*/ 97 w 440"/>
                <a:gd name="T109" fmla="*/ 41 h 568"/>
                <a:gd name="T110" fmla="*/ 103 w 440"/>
                <a:gd name="T111" fmla="*/ 50 h 568"/>
                <a:gd name="T112" fmla="*/ 75 w 440"/>
                <a:gd name="T113" fmla="*/ 28 h 568"/>
                <a:gd name="T114" fmla="*/ 68 w 440"/>
                <a:gd name="T115" fmla="*/ 38 h 568"/>
                <a:gd name="T116" fmla="*/ 46 w 440"/>
                <a:gd name="T117" fmla="*/ 35 h 568"/>
                <a:gd name="T118" fmla="*/ 18 w 440"/>
                <a:gd name="T119" fmla="*/ 28 h 568"/>
                <a:gd name="T120" fmla="*/ 11 w 440"/>
                <a:gd name="T121" fmla="*/ 22 h 568"/>
                <a:gd name="T122" fmla="*/ 46 w 440"/>
                <a:gd name="T123" fmla="*/ 22 h 56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40" h="568">
                  <a:moveTo>
                    <a:pt x="112" y="38"/>
                  </a:moveTo>
                  <a:lnTo>
                    <a:pt x="127" y="38"/>
                  </a:lnTo>
                  <a:lnTo>
                    <a:pt x="133" y="38"/>
                  </a:lnTo>
                  <a:lnTo>
                    <a:pt x="139" y="31"/>
                  </a:lnTo>
                  <a:lnTo>
                    <a:pt x="148" y="26"/>
                  </a:lnTo>
                  <a:lnTo>
                    <a:pt x="154" y="21"/>
                  </a:lnTo>
                  <a:lnTo>
                    <a:pt x="154" y="9"/>
                  </a:lnTo>
                  <a:lnTo>
                    <a:pt x="154" y="0"/>
                  </a:lnTo>
                  <a:lnTo>
                    <a:pt x="160" y="0"/>
                  </a:lnTo>
                  <a:lnTo>
                    <a:pt x="174" y="0"/>
                  </a:lnTo>
                  <a:lnTo>
                    <a:pt x="180" y="4"/>
                  </a:lnTo>
                  <a:lnTo>
                    <a:pt x="186" y="4"/>
                  </a:lnTo>
                  <a:lnTo>
                    <a:pt x="192" y="9"/>
                  </a:lnTo>
                  <a:lnTo>
                    <a:pt x="201" y="9"/>
                  </a:lnTo>
                  <a:lnTo>
                    <a:pt x="207" y="16"/>
                  </a:lnTo>
                  <a:lnTo>
                    <a:pt x="213" y="16"/>
                  </a:lnTo>
                  <a:lnTo>
                    <a:pt x="219" y="21"/>
                  </a:lnTo>
                  <a:lnTo>
                    <a:pt x="227" y="21"/>
                  </a:lnTo>
                  <a:lnTo>
                    <a:pt x="233" y="26"/>
                  </a:lnTo>
                  <a:lnTo>
                    <a:pt x="239" y="31"/>
                  </a:lnTo>
                  <a:lnTo>
                    <a:pt x="245" y="38"/>
                  </a:lnTo>
                  <a:lnTo>
                    <a:pt x="254" y="38"/>
                  </a:lnTo>
                  <a:lnTo>
                    <a:pt x="260" y="43"/>
                  </a:lnTo>
                  <a:lnTo>
                    <a:pt x="266" y="47"/>
                  </a:lnTo>
                  <a:lnTo>
                    <a:pt x="272" y="52"/>
                  </a:lnTo>
                  <a:lnTo>
                    <a:pt x="281" y="52"/>
                  </a:lnTo>
                  <a:lnTo>
                    <a:pt x="281" y="59"/>
                  </a:lnTo>
                  <a:lnTo>
                    <a:pt x="286" y="64"/>
                  </a:lnTo>
                  <a:lnTo>
                    <a:pt x="292" y="69"/>
                  </a:lnTo>
                  <a:lnTo>
                    <a:pt x="292" y="74"/>
                  </a:lnTo>
                  <a:lnTo>
                    <a:pt x="298" y="81"/>
                  </a:lnTo>
                  <a:lnTo>
                    <a:pt x="307" y="85"/>
                  </a:lnTo>
                  <a:lnTo>
                    <a:pt x="307" y="90"/>
                  </a:lnTo>
                  <a:lnTo>
                    <a:pt x="313" y="95"/>
                  </a:lnTo>
                  <a:lnTo>
                    <a:pt x="313" y="107"/>
                  </a:lnTo>
                  <a:lnTo>
                    <a:pt x="319" y="112"/>
                  </a:lnTo>
                  <a:lnTo>
                    <a:pt x="319" y="116"/>
                  </a:lnTo>
                  <a:lnTo>
                    <a:pt x="325" y="124"/>
                  </a:lnTo>
                  <a:lnTo>
                    <a:pt x="325" y="128"/>
                  </a:lnTo>
                  <a:lnTo>
                    <a:pt x="334" y="128"/>
                  </a:lnTo>
                  <a:lnTo>
                    <a:pt x="340" y="128"/>
                  </a:lnTo>
                  <a:lnTo>
                    <a:pt x="340" y="124"/>
                  </a:lnTo>
                  <a:lnTo>
                    <a:pt x="340" y="116"/>
                  </a:lnTo>
                  <a:lnTo>
                    <a:pt x="334" y="112"/>
                  </a:lnTo>
                  <a:lnTo>
                    <a:pt x="325" y="102"/>
                  </a:lnTo>
                  <a:lnTo>
                    <a:pt x="325" y="90"/>
                  </a:lnTo>
                  <a:lnTo>
                    <a:pt x="319" y="90"/>
                  </a:lnTo>
                  <a:lnTo>
                    <a:pt x="325" y="90"/>
                  </a:lnTo>
                  <a:lnTo>
                    <a:pt x="334" y="95"/>
                  </a:lnTo>
                  <a:lnTo>
                    <a:pt x="340" y="102"/>
                  </a:lnTo>
                  <a:lnTo>
                    <a:pt x="340" y="107"/>
                  </a:lnTo>
                  <a:lnTo>
                    <a:pt x="346" y="112"/>
                  </a:lnTo>
                  <a:lnTo>
                    <a:pt x="346" y="116"/>
                  </a:lnTo>
                  <a:lnTo>
                    <a:pt x="351" y="124"/>
                  </a:lnTo>
                  <a:lnTo>
                    <a:pt x="360" y="128"/>
                  </a:lnTo>
                  <a:lnTo>
                    <a:pt x="360" y="133"/>
                  </a:lnTo>
                  <a:lnTo>
                    <a:pt x="366" y="138"/>
                  </a:lnTo>
                  <a:lnTo>
                    <a:pt x="366" y="145"/>
                  </a:lnTo>
                  <a:lnTo>
                    <a:pt x="366" y="150"/>
                  </a:lnTo>
                  <a:lnTo>
                    <a:pt x="372" y="155"/>
                  </a:lnTo>
                  <a:lnTo>
                    <a:pt x="372" y="159"/>
                  </a:lnTo>
                  <a:lnTo>
                    <a:pt x="378" y="167"/>
                  </a:lnTo>
                  <a:lnTo>
                    <a:pt x="378" y="171"/>
                  </a:lnTo>
                  <a:lnTo>
                    <a:pt x="378" y="176"/>
                  </a:lnTo>
                  <a:lnTo>
                    <a:pt x="387" y="181"/>
                  </a:lnTo>
                  <a:lnTo>
                    <a:pt x="387" y="188"/>
                  </a:lnTo>
                  <a:lnTo>
                    <a:pt x="387" y="198"/>
                  </a:lnTo>
                  <a:lnTo>
                    <a:pt x="393" y="202"/>
                  </a:lnTo>
                  <a:lnTo>
                    <a:pt x="399" y="202"/>
                  </a:lnTo>
                  <a:lnTo>
                    <a:pt x="405" y="198"/>
                  </a:lnTo>
                  <a:lnTo>
                    <a:pt x="399" y="188"/>
                  </a:lnTo>
                  <a:lnTo>
                    <a:pt x="399" y="181"/>
                  </a:lnTo>
                  <a:lnTo>
                    <a:pt x="399" y="176"/>
                  </a:lnTo>
                  <a:lnTo>
                    <a:pt x="399" y="171"/>
                  </a:lnTo>
                  <a:lnTo>
                    <a:pt x="399" y="176"/>
                  </a:lnTo>
                  <a:lnTo>
                    <a:pt x="399" y="181"/>
                  </a:lnTo>
                  <a:lnTo>
                    <a:pt x="405" y="188"/>
                  </a:lnTo>
                  <a:lnTo>
                    <a:pt x="405" y="193"/>
                  </a:lnTo>
                  <a:lnTo>
                    <a:pt x="405" y="198"/>
                  </a:lnTo>
                  <a:lnTo>
                    <a:pt x="413" y="210"/>
                  </a:lnTo>
                  <a:lnTo>
                    <a:pt x="413" y="214"/>
                  </a:lnTo>
                  <a:lnTo>
                    <a:pt x="413" y="219"/>
                  </a:lnTo>
                  <a:lnTo>
                    <a:pt x="413" y="224"/>
                  </a:lnTo>
                  <a:lnTo>
                    <a:pt x="413" y="231"/>
                  </a:lnTo>
                  <a:lnTo>
                    <a:pt x="413" y="236"/>
                  </a:lnTo>
                  <a:lnTo>
                    <a:pt x="419" y="241"/>
                  </a:lnTo>
                  <a:lnTo>
                    <a:pt x="419" y="253"/>
                  </a:lnTo>
                  <a:lnTo>
                    <a:pt x="419" y="257"/>
                  </a:lnTo>
                  <a:lnTo>
                    <a:pt x="419" y="262"/>
                  </a:lnTo>
                  <a:lnTo>
                    <a:pt x="419" y="267"/>
                  </a:lnTo>
                  <a:lnTo>
                    <a:pt x="419" y="274"/>
                  </a:lnTo>
                  <a:lnTo>
                    <a:pt x="419" y="279"/>
                  </a:lnTo>
                  <a:lnTo>
                    <a:pt x="419" y="284"/>
                  </a:lnTo>
                  <a:lnTo>
                    <a:pt x="419" y="288"/>
                  </a:lnTo>
                  <a:lnTo>
                    <a:pt x="419" y="295"/>
                  </a:lnTo>
                  <a:lnTo>
                    <a:pt x="419" y="300"/>
                  </a:lnTo>
                  <a:lnTo>
                    <a:pt x="419" y="305"/>
                  </a:lnTo>
                  <a:lnTo>
                    <a:pt x="419" y="310"/>
                  </a:lnTo>
                  <a:lnTo>
                    <a:pt x="413" y="317"/>
                  </a:lnTo>
                  <a:lnTo>
                    <a:pt x="413" y="322"/>
                  </a:lnTo>
                  <a:lnTo>
                    <a:pt x="419" y="322"/>
                  </a:lnTo>
                  <a:lnTo>
                    <a:pt x="419" y="326"/>
                  </a:lnTo>
                  <a:lnTo>
                    <a:pt x="425" y="326"/>
                  </a:lnTo>
                  <a:lnTo>
                    <a:pt x="431" y="326"/>
                  </a:lnTo>
                  <a:lnTo>
                    <a:pt x="431" y="331"/>
                  </a:lnTo>
                  <a:lnTo>
                    <a:pt x="431" y="343"/>
                  </a:lnTo>
                  <a:lnTo>
                    <a:pt x="440" y="348"/>
                  </a:lnTo>
                  <a:lnTo>
                    <a:pt x="440" y="353"/>
                  </a:lnTo>
                  <a:lnTo>
                    <a:pt x="440" y="360"/>
                  </a:lnTo>
                  <a:lnTo>
                    <a:pt x="440" y="369"/>
                  </a:lnTo>
                  <a:lnTo>
                    <a:pt x="440" y="374"/>
                  </a:lnTo>
                  <a:lnTo>
                    <a:pt x="440" y="381"/>
                  </a:lnTo>
                  <a:lnTo>
                    <a:pt x="440" y="386"/>
                  </a:lnTo>
                  <a:lnTo>
                    <a:pt x="440" y="391"/>
                  </a:lnTo>
                  <a:lnTo>
                    <a:pt x="431" y="403"/>
                  </a:lnTo>
                  <a:lnTo>
                    <a:pt x="431" y="408"/>
                  </a:lnTo>
                  <a:lnTo>
                    <a:pt x="431" y="412"/>
                  </a:lnTo>
                  <a:lnTo>
                    <a:pt x="431" y="417"/>
                  </a:lnTo>
                  <a:lnTo>
                    <a:pt x="431" y="424"/>
                  </a:lnTo>
                  <a:lnTo>
                    <a:pt x="431" y="429"/>
                  </a:lnTo>
                  <a:lnTo>
                    <a:pt x="425" y="434"/>
                  </a:lnTo>
                  <a:lnTo>
                    <a:pt x="425" y="439"/>
                  </a:lnTo>
                  <a:lnTo>
                    <a:pt x="419" y="446"/>
                  </a:lnTo>
                  <a:lnTo>
                    <a:pt x="419" y="455"/>
                  </a:lnTo>
                  <a:lnTo>
                    <a:pt x="419" y="451"/>
                  </a:lnTo>
                  <a:lnTo>
                    <a:pt x="419" y="439"/>
                  </a:lnTo>
                  <a:lnTo>
                    <a:pt x="419" y="434"/>
                  </a:lnTo>
                  <a:lnTo>
                    <a:pt x="419" y="429"/>
                  </a:lnTo>
                  <a:lnTo>
                    <a:pt x="413" y="424"/>
                  </a:lnTo>
                  <a:lnTo>
                    <a:pt x="405" y="424"/>
                  </a:lnTo>
                  <a:lnTo>
                    <a:pt x="399" y="429"/>
                  </a:lnTo>
                  <a:lnTo>
                    <a:pt x="399" y="434"/>
                  </a:lnTo>
                  <a:lnTo>
                    <a:pt x="399" y="439"/>
                  </a:lnTo>
                  <a:lnTo>
                    <a:pt x="399" y="446"/>
                  </a:lnTo>
                  <a:lnTo>
                    <a:pt x="399" y="455"/>
                  </a:lnTo>
                  <a:lnTo>
                    <a:pt x="399" y="460"/>
                  </a:lnTo>
                  <a:lnTo>
                    <a:pt x="399" y="467"/>
                  </a:lnTo>
                  <a:lnTo>
                    <a:pt x="399" y="472"/>
                  </a:lnTo>
                  <a:lnTo>
                    <a:pt x="393" y="477"/>
                  </a:lnTo>
                  <a:lnTo>
                    <a:pt x="393" y="482"/>
                  </a:lnTo>
                  <a:lnTo>
                    <a:pt x="387" y="489"/>
                  </a:lnTo>
                  <a:lnTo>
                    <a:pt x="387" y="494"/>
                  </a:lnTo>
                  <a:lnTo>
                    <a:pt x="378" y="498"/>
                  </a:lnTo>
                  <a:lnTo>
                    <a:pt x="378" y="503"/>
                  </a:lnTo>
                  <a:lnTo>
                    <a:pt x="372" y="510"/>
                  </a:lnTo>
                  <a:lnTo>
                    <a:pt x="372" y="515"/>
                  </a:lnTo>
                  <a:lnTo>
                    <a:pt x="366" y="520"/>
                  </a:lnTo>
                  <a:lnTo>
                    <a:pt x="366" y="525"/>
                  </a:lnTo>
                  <a:lnTo>
                    <a:pt x="366" y="520"/>
                  </a:lnTo>
                  <a:lnTo>
                    <a:pt x="366" y="510"/>
                  </a:lnTo>
                  <a:lnTo>
                    <a:pt x="360" y="510"/>
                  </a:lnTo>
                  <a:lnTo>
                    <a:pt x="351" y="510"/>
                  </a:lnTo>
                  <a:lnTo>
                    <a:pt x="351" y="515"/>
                  </a:lnTo>
                  <a:lnTo>
                    <a:pt x="346" y="525"/>
                  </a:lnTo>
                  <a:lnTo>
                    <a:pt x="346" y="532"/>
                  </a:lnTo>
                  <a:lnTo>
                    <a:pt x="340" y="536"/>
                  </a:lnTo>
                  <a:lnTo>
                    <a:pt x="340" y="541"/>
                  </a:lnTo>
                  <a:lnTo>
                    <a:pt x="334" y="546"/>
                  </a:lnTo>
                  <a:lnTo>
                    <a:pt x="334" y="553"/>
                  </a:lnTo>
                  <a:lnTo>
                    <a:pt x="325" y="558"/>
                  </a:lnTo>
                  <a:lnTo>
                    <a:pt x="319" y="563"/>
                  </a:lnTo>
                  <a:lnTo>
                    <a:pt x="313" y="568"/>
                  </a:lnTo>
                  <a:lnTo>
                    <a:pt x="307" y="568"/>
                  </a:lnTo>
                  <a:lnTo>
                    <a:pt x="298" y="568"/>
                  </a:lnTo>
                  <a:lnTo>
                    <a:pt x="292" y="563"/>
                  </a:lnTo>
                  <a:lnTo>
                    <a:pt x="286" y="558"/>
                  </a:lnTo>
                  <a:lnTo>
                    <a:pt x="272" y="558"/>
                  </a:lnTo>
                  <a:lnTo>
                    <a:pt x="266" y="558"/>
                  </a:lnTo>
                  <a:lnTo>
                    <a:pt x="260" y="558"/>
                  </a:lnTo>
                  <a:lnTo>
                    <a:pt x="245" y="558"/>
                  </a:lnTo>
                  <a:lnTo>
                    <a:pt x="239" y="558"/>
                  </a:lnTo>
                  <a:lnTo>
                    <a:pt x="233" y="553"/>
                  </a:lnTo>
                  <a:lnTo>
                    <a:pt x="227" y="558"/>
                  </a:lnTo>
                  <a:lnTo>
                    <a:pt x="213" y="558"/>
                  </a:lnTo>
                  <a:lnTo>
                    <a:pt x="207" y="553"/>
                  </a:lnTo>
                  <a:lnTo>
                    <a:pt x="201" y="553"/>
                  </a:lnTo>
                  <a:lnTo>
                    <a:pt x="192" y="553"/>
                  </a:lnTo>
                  <a:lnTo>
                    <a:pt x="186" y="553"/>
                  </a:lnTo>
                  <a:lnTo>
                    <a:pt x="180" y="558"/>
                  </a:lnTo>
                  <a:lnTo>
                    <a:pt x="174" y="558"/>
                  </a:lnTo>
                  <a:lnTo>
                    <a:pt x="180" y="553"/>
                  </a:lnTo>
                  <a:lnTo>
                    <a:pt x="186" y="546"/>
                  </a:lnTo>
                  <a:lnTo>
                    <a:pt x="192" y="541"/>
                  </a:lnTo>
                  <a:lnTo>
                    <a:pt x="192" y="532"/>
                  </a:lnTo>
                  <a:lnTo>
                    <a:pt x="186" y="532"/>
                  </a:lnTo>
                  <a:lnTo>
                    <a:pt x="180" y="532"/>
                  </a:lnTo>
                  <a:lnTo>
                    <a:pt x="174" y="536"/>
                  </a:lnTo>
                  <a:lnTo>
                    <a:pt x="165" y="536"/>
                  </a:lnTo>
                  <a:lnTo>
                    <a:pt x="160" y="541"/>
                  </a:lnTo>
                  <a:lnTo>
                    <a:pt x="154" y="541"/>
                  </a:lnTo>
                  <a:lnTo>
                    <a:pt x="148" y="541"/>
                  </a:lnTo>
                  <a:lnTo>
                    <a:pt x="154" y="536"/>
                  </a:lnTo>
                  <a:lnTo>
                    <a:pt x="160" y="536"/>
                  </a:lnTo>
                  <a:lnTo>
                    <a:pt x="165" y="532"/>
                  </a:lnTo>
                  <a:lnTo>
                    <a:pt x="174" y="525"/>
                  </a:lnTo>
                  <a:lnTo>
                    <a:pt x="180" y="520"/>
                  </a:lnTo>
                  <a:lnTo>
                    <a:pt x="186" y="520"/>
                  </a:lnTo>
                  <a:lnTo>
                    <a:pt x="186" y="515"/>
                  </a:lnTo>
                  <a:lnTo>
                    <a:pt x="192" y="510"/>
                  </a:lnTo>
                  <a:lnTo>
                    <a:pt x="201" y="503"/>
                  </a:lnTo>
                  <a:lnTo>
                    <a:pt x="207" y="498"/>
                  </a:lnTo>
                  <a:lnTo>
                    <a:pt x="207" y="494"/>
                  </a:lnTo>
                  <a:lnTo>
                    <a:pt x="213" y="489"/>
                  </a:lnTo>
                  <a:lnTo>
                    <a:pt x="219" y="482"/>
                  </a:lnTo>
                  <a:lnTo>
                    <a:pt x="227" y="477"/>
                  </a:lnTo>
                  <a:lnTo>
                    <a:pt x="233" y="472"/>
                  </a:lnTo>
                  <a:lnTo>
                    <a:pt x="233" y="467"/>
                  </a:lnTo>
                  <a:lnTo>
                    <a:pt x="239" y="460"/>
                  </a:lnTo>
                  <a:lnTo>
                    <a:pt x="239" y="455"/>
                  </a:lnTo>
                  <a:lnTo>
                    <a:pt x="245" y="451"/>
                  </a:lnTo>
                  <a:lnTo>
                    <a:pt x="254" y="446"/>
                  </a:lnTo>
                  <a:lnTo>
                    <a:pt x="254" y="439"/>
                  </a:lnTo>
                  <a:lnTo>
                    <a:pt x="260" y="434"/>
                  </a:lnTo>
                  <a:lnTo>
                    <a:pt x="260" y="429"/>
                  </a:lnTo>
                  <a:lnTo>
                    <a:pt x="266" y="424"/>
                  </a:lnTo>
                  <a:lnTo>
                    <a:pt x="266" y="417"/>
                  </a:lnTo>
                  <a:lnTo>
                    <a:pt x="272" y="412"/>
                  </a:lnTo>
                  <a:lnTo>
                    <a:pt x="272" y="408"/>
                  </a:lnTo>
                  <a:lnTo>
                    <a:pt x="281" y="403"/>
                  </a:lnTo>
                  <a:lnTo>
                    <a:pt x="272" y="403"/>
                  </a:lnTo>
                  <a:lnTo>
                    <a:pt x="272" y="396"/>
                  </a:lnTo>
                  <a:lnTo>
                    <a:pt x="266" y="403"/>
                  </a:lnTo>
                  <a:lnTo>
                    <a:pt x="260" y="408"/>
                  </a:lnTo>
                  <a:lnTo>
                    <a:pt x="254" y="408"/>
                  </a:lnTo>
                  <a:lnTo>
                    <a:pt x="245" y="412"/>
                  </a:lnTo>
                  <a:lnTo>
                    <a:pt x="239" y="417"/>
                  </a:lnTo>
                  <a:lnTo>
                    <a:pt x="233" y="424"/>
                  </a:lnTo>
                  <a:lnTo>
                    <a:pt x="227" y="429"/>
                  </a:lnTo>
                  <a:lnTo>
                    <a:pt x="219" y="429"/>
                  </a:lnTo>
                  <a:lnTo>
                    <a:pt x="213" y="434"/>
                  </a:lnTo>
                  <a:lnTo>
                    <a:pt x="207" y="439"/>
                  </a:lnTo>
                  <a:lnTo>
                    <a:pt x="201" y="446"/>
                  </a:lnTo>
                  <a:lnTo>
                    <a:pt x="201" y="451"/>
                  </a:lnTo>
                  <a:lnTo>
                    <a:pt x="192" y="455"/>
                  </a:lnTo>
                  <a:lnTo>
                    <a:pt x="186" y="460"/>
                  </a:lnTo>
                  <a:lnTo>
                    <a:pt x="180" y="472"/>
                  </a:lnTo>
                  <a:lnTo>
                    <a:pt x="174" y="482"/>
                  </a:lnTo>
                  <a:lnTo>
                    <a:pt x="165" y="489"/>
                  </a:lnTo>
                  <a:lnTo>
                    <a:pt x="165" y="482"/>
                  </a:lnTo>
                  <a:lnTo>
                    <a:pt x="174" y="477"/>
                  </a:lnTo>
                  <a:lnTo>
                    <a:pt x="174" y="472"/>
                  </a:lnTo>
                  <a:lnTo>
                    <a:pt x="174" y="467"/>
                  </a:lnTo>
                  <a:lnTo>
                    <a:pt x="180" y="460"/>
                  </a:lnTo>
                  <a:lnTo>
                    <a:pt x="180" y="455"/>
                  </a:lnTo>
                  <a:lnTo>
                    <a:pt x="180" y="451"/>
                  </a:lnTo>
                  <a:lnTo>
                    <a:pt x="186" y="446"/>
                  </a:lnTo>
                  <a:lnTo>
                    <a:pt x="186" y="439"/>
                  </a:lnTo>
                  <a:lnTo>
                    <a:pt x="192" y="434"/>
                  </a:lnTo>
                  <a:lnTo>
                    <a:pt x="192" y="429"/>
                  </a:lnTo>
                  <a:lnTo>
                    <a:pt x="201" y="424"/>
                  </a:lnTo>
                  <a:lnTo>
                    <a:pt x="201" y="417"/>
                  </a:lnTo>
                  <a:lnTo>
                    <a:pt x="207" y="412"/>
                  </a:lnTo>
                  <a:lnTo>
                    <a:pt x="207" y="408"/>
                  </a:lnTo>
                  <a:lnTo>
                    <a:pt x="213" y="403"/>
                  </a:lnTo>
                  <a:lnTo>
                    <a:pt x="219" y="396"/>
                  </a:lnTo>
                  <a:lnTo>
                    <a:pt x="219" y="391"/>
                  </a:lnTo>
                  <a:lnTo>
                    <a:pt x="227" y="386"/>
                  </a:lnTo>
                  <a:lnTo>
                    <a:pt x="233" y="386"/>
                  </a:lnTo>
                  <a:lnTo>
                    <a:pt x="239" y="381"/>
                  </a:lnTo>
                  <a:lnTo>
                    <a:pt x="239" y="374"/>
                  </a:lnTo>
                  <a:lnTo>
                    <a:pt x="245" y="369"/>
                  </a:lnTo>
                  <a:lnTo>
                    <a:pt x="254" y="365"/>
                  </a:lnTo>
                  <a:lnTo>
                    <a:pt x="260" y="360"/>
                  </a:lnTo>
                  <a:lnTo>
                    <a:pt x="266" y="353"/>
                  </a:lnTo>
                  <a:lnTo>
                    <a:pt x="272" y="353"/>
                  </a:lnTo>
                  <a:lnTo>
                    <a:pt x="281" y="348"/>
                  </a:lnTo>
                  <a:lnTo>
                    <a:pt x="286" y="343"/>
                  </a:lnTo>
                  <a:lnTo>
                    <a:pt x="292" y="343"/>
                  </a:lnTo>
                  <a:lnTo>
                    <a:pt x="292" y="338"/>
                  </a:lnTo>
                  <a:lnTo>
                    <a:pt x="292" y="331"/>
                  </a:lnTo>
                  <a:lnTo>
                    <a:pt x="286" y="331"/>
                  </a:lnTo>
                  <a:lnTo>
                    <a:pt x="281" y="331"/>
                  </a:lnTo>
                  <a:lnTo>
                    <a:pt x="272" y="331"/>
                  </a:lnTo>
                  <a:lnTo>
                    <a:pt x="266" y="331"/>
                  </a:lnTo>
                  <a:lnTo>
                    <a:pt x="260" y="331"/>
                  </a:lnTo>
                  <a:lnTo>
                    <a:pt x="254" y="331"/>
                  </a:lnTo>
                  <a:lnTo>
                    <a:pt x="245" y="331"/>
                  </a:lnTo>
                  <a:lnTo>
                    <a:pt x="239" y="331"/>
                  </a:lnTo>
                  <a:lnTo>
                    <a:pt x="233" y="338"/>
                  </a:lnTo>
                  <a:lnTo>
                    <a:pt x="227" y="338"/>
                  </a:lnTo>
                  <a:lnTo>
                    <a:pt x="219" y="343"/>
                  </a:lnTo>
                  <a:lnTo>
                    <a:pt x="213" y="343"/>
                  </a:lnTo>
                  <a:lnTo>
                    <a:pt x="207" y="348"/>
                  </a:lnTo>
                  <a:lnTo>
                    <a:pt x="201" y="348"/>
                  </a:lnTo>
                  <a:lnTo>
                    <a:pt x="192" y="353"/>
                  </a:lnTo>
                  <a:lnTo>
                    <a:pt x="186" y="360"/>
                  </a:lnTo>
                  <a:lnTo>
                    <a:pt x="180" y="365"/>
                  </a:lnTo>
                  <a:lnTo>
                    <a:pt x="174" y="369"/>
                  </a:lnTo>
                  <a:lnTo>
                    <a:pt x="165" y="374"/>
                  </a:lnTo>
                  <a:lnTo>
                    <a:pt x="160" y="374"/>
                  </a:lnTo>
                  <a:lnTo>
                    <a:pt x="160" y="381"/>
                  </a:lnTo>
                  <a:lnTo>
                    <a:pt x="154" y="391"/>
                  </a:lnTo>
                  <a:lnTo>
                    <a:pt x="148" y="396"/>
                  </a:lnTo>
                  <a:lnTo>
                    <a:pt x="148" y="403"/>
                  </a:lnTo>
                  <a:lnTo>
                    <a:pt x="139" y="408"/>
                  </a:lnTo>
                  <a:lnTo>
                    <a:pt x="139" y="412"/>
                  </a:lnTo>
                  <a:lnTo>
                    <a:pt x="139" y="424"/>
                  </a:lnTo>
                  <a:lnTo>
                    <a:pt x="139" y="417"/>
                  </a:lnTo>
                  <a:lnTo>
                    <a:pt x="139" y="408"/>
                  </a:lnTo>
                  <a:lnTo>
                    <a:pt x="139" y="403"/>
                  </a:lnTo>
                  <a:lnTo>
                    <a:pt x="139" y="396"/>
                  </a:lnTo>
                  <a:lnTo>
                    <a:pt x="139" y="391"/>
                  </a:lnTo>
                  <a:lnTo>
                    <a:pt x="139" y="386"/>
                  </a:lnTo>
                  <a:lnTo>
                    <a:pt x="139" y="381"/>
                  </a:lnTo>
                  <a:lnTo>
                    <a:pt x="139" y="374"/>
                  </a:lnTo>
                  <a:lnTo>
                    <a:pt x="148" y="369"/>
                  </a:lnTo>
                  <a:lnTo>
                    <a:pt x="148" y="365"/>
                  </a:lnTo>
                  <a:lnTo>
                    <a:pt x="148" y="360"/>
                  </a:lnTo>
                  <a:lnTo>
                    <a:pt x="148" y="353"/>
                  </a:lnTo>
                  <a:lnTo>
                    <a:pt x="154" y="348"/>
                  </a:lnTo>
                  <a:lnTo>
                    <a:pt x="154" y="343"/>
                  </a:lnTo>
                  <a:lnTo>
                    <a:pt x="160" y="338"/>
                  </a:lnTo>
                  <a:lnTo>
                    <a:pt x="160" y="331"/>
                  </a:lnTo>
                  <a:lnTo>
                    <a:pt x="165" y="326"/>
                  </a:lnTo>
                  <a:lnTo>
                    <a:pt x="165" y="322"/>
                  </a:lnTo>
                  <a:lnTo>
                    <a:pt x="174" y="317"/>
                  </a:lnTo>
                  <a:lnTo>
                    <a:pt x="174" y="310"/>
                  </a:lnTo>
                  <a:lnTo>
                    <a:pt x="180" y="305"/>
                  </a:lnTo>
                  <a:lnTo>
                    <a:pt x="180" y="300"/>
                  </a:lnTo>
                  <a:lnTo>
                    <a:pt x="186" y="295"/>
                  </a:lnTo>
                  <a:lnTo>
                    <a:pt x="186" y="288"/>
                  </a:lnTo>
                  <a:lnTo>
                    <a:pt x="192" y="284"/>
                  </a:lnTo>
                  <a:lnTo>
                    <a:pt x="201" y="279"/>
                  </a:lnTo>
                  <a:lnTo>
                    <a:pt x="201" y="274"/>
                  </a:lnTo>
                  <a:lnTo>
                    <a:pt x="207" y="267"/>
                  </a:lnTo>
                  <a:lnTo>
                    <a:pt x="213" y="267"/>
                  </a:lnTo>
                  <a:lnTo>
                    <a:pt x="219" y="262"/>
                  </a:lnTo>
                  <a:lnTo>
                    <a:pt x="227" y="257"/>
                  </a:lnTo>
                  <a:lnTo>
                    <a:pt x="233" y="253"/>
                  </a:lnTo>
                  <a:lnTo>
                    <a:pt x="239" y="253"/>
                  </a:lnTo>
                  <a:lnTo>
                    <a:pt x="245" y="245"/>
                  </a:lnTo>
                  <a:lnTo>
                    <a:pt x="254" y="245"/>
                  </a:lnTo>
                  <a:lnTo>
                    <a:pt x="260" y="245"/>
                  </a:lnTo>
                  <a:lnTo>
                    <a:pt x="260" y="241"/>
                  </a:lnTo>
                  <a:lnTo>
                    <a:pt x="266" y="241"/>
                  </a:lnTo>
                  <a:lnTo>
                    <a:pt x="260" y="241"/>
                  </a:lnTo>
                  <a:lnTo>
                    <a:pt x="260" y="236"/>
                  </a:lnTo>
                  <a:lnTo>
                    <a:pt x="245" y="236"/>
                  </a:lnTo>
                  <a:lnTo>
                    <a:pt x="239" y="236"/>
                  </a:lnTo>
                  <a:lnTo>
                    <a:pt x="233" y="241"/>
                  </a:lnTo>
                  <a:lnTo>
                    <a:pt x="227" y="241"/>
                  </a:lnTo>
                  <a:lnTo>
                    <a:pt x="219" y="245"/>
                  </a:lnTo>
                  <a:lnTo>
                    <a:pt x="213" y="245"/>
                  </a:lnTo>
                  <a:lnTo>
                    <a:pt x="207" y="245"/>
                  </a:lnTo>
                  <a:lnTo>
                    <a:pt x="201" y="253"/>
                  </a:lnTo>
                  <a:lnTo>
                    <a:pt x="192" y="253"/>
                  </a:lnTo>
                  <a:lnTo>
                    <a:pt x="192" y="257"/>
                  </a:lnTo>
                  <a:lnTo>
                    <a:pt x="186" y="257"/>
                  </a:lnTo>
                  <a:lnTo>
                    <a:pt x="180" y="262"/>
                  </a:lnTo>
                  <a:lnTo>
                    <a:pt x="174" y="267"/>
                  </a:lnTo>
                  <a:lnTo>
                    <a:pt x="165" y="267"/>
                  </a:lnTo>
                  <a:lnTo>
                    <a:pt x="165" y="274"/>
                  </a:lnTo>
                  <a:lnTo>
                    <a:pt x="160" y="279"/>
                  </a:lnTo>
                  <a:lnTo>
                    <a:pt x="154" y="284"/>
                  </a:lnTo>
                  <a:lnTo>
                    <a:pt x="154" y="288"/>
                  </a:lnTo>
                  <a:lnTo>
                    <a:pt x="154" y="295"/>
                  </a:lnTo>
                  <a:lnTo>
                    <a:pt x="148" y="300"/>
                  </a:lnTo>
                  <a:lnTo>
                    <a:pt x="154" y="288"/>
                  </a:lnTo>
                  <a:lnTo>
                    <a:pt x="154" y="284"/>
                  </a:lnTo>
                  <a:lnTo>
                    <a:pt x="154" y="279"/>
                  </a:lnTo>
                  <a:lnTo>
                    <a:pt x="160" y="274"/>
                  </a:lnTo>
                  <a:lnTo>
                    <a:pt x="160" y="267"/>
                  </a:lnTo>
                  <a:lnTo>
                    <a:pt x="160" y="262"/>
                  </a:lnTo>
                  <a:lnTo>
                    <a:pt x="165" y="257"/>
                  </a:lnTo>
                  <a:lnTo>
                    <a:pt x="174" y="253"/>
                  </a:lnTo>
                  <a:lnTo>
                    <a:pt x="174" y="245"/>
                  </a:lnTo>
                  <a:lnTo>
                    <a:pt x="180" y="241"/>
                  </a:lnTo>
                  <a:lnTo>
                    <a:pt x="180" y="236"/>
                  </a:lnTo>
                  <a:lnTo>
                    <a:pt x="186" y="231"/>
                  </a:lnTo>
                  <a:lnTo>
                    <a:pt x="192" y="224"/>
                  </a:lnTo>
                  <a:lnTo>
                    <a:pt x="192" y="219"/>
                  </a:lnTo>
                  <a:lnTo>
                    <a:pt x="201" y="214"/>
                  </a:lnTo>
                  <a:lnTo>
                    <a:pt x="207" y="210"/>
                  </a:lnTo>
                  <a:lnTo>
                    <a:pt x="213" y="202"/>
                  </a:lnTo>
                  <a:lnTo>
                    <a:pt x="219" y="198"/>
                  </a:lnTo>
                  <a:lnTo>
                    <a:pt x="227" y="198"/>
                  </a:lnTo>
                  <a:lnTo>
                    <a:pt x="233" y="193"/>
                  </a:lnTo>
                  <a:lnTo>
                    <a:pt x="239" y="188"/>
                  </a:lnTo>
                  <a:lnTo>
                    <a:pt x="254" y="188"/>
                  </a:lnTo>
                  <a:lnTo>
                    <a:pt x="260" y="188"/>
                  </a:lnTo>
                  <a:lnTo>
                    <a:pt x="260" y="181"/>
                  </a:lnTo>
                  <a:lnTo>
                    <a:pt x="260" y="176"/>
                  </a:lnTo>
                  <a:lnTo>
                    <a:pt x="254" y="176"/>
                  </a:lnTo>
                  <a:lnTo>
                    <a:pt x="245" y="176"/>
                  </a:lnTo>
                  <a:lnTo>
                    <a:pt x="239" y="176"/>
                  </a:lnTo>
                  <a:lnTo>
                    <a:pt x="233" y="176"/>
                  </a:lnTo>
                  <a:lnTo>
                    <a:pt x="227" y="176"/>
                  </a:lnTo>
                  <a:lnTo>
                    <a:pt x="219" y="181"/>
                  </a:lnTo>
                  <a:lnTo>
                    <a:pt x="213" y="181"/>
                  </a:lnTo>
                  <a:lnTo>
                    <a:pt x="207" y="181"/>
                  </a:lnTo>
                  <a:lnTo>
                    <a:pt x="201" y="181"/>
                  </a:lnTo>
                  <a:lnTo>
                    <a:pt x="192" y="188"/>
                  </a:lnTo>
                  <a:lnTo>
                    <a:pt x="186" y="188"/>
                  </a:lnTo>
                  <a:lnTo>
                    <a:pt x="180" y="188"/>
                  </a:lnTo>
                  <a:lnTo>
                    <a:pt x="174" y="193"/>
                  </a:lnTo>
                  <a:lnTo>
                    <a:pt x="165" y="193"/>
                  </a:lnTo>
                  <a:lnTo>
                    <a:pt x="160" y="198"/>
                  </a:lnTo>
                  <a:lnTo>
                    <a:pt x="154" y="198"/>
                  </a:lnTo>
                  <a:lnTo>
                    <a:pt x="154" y="202"/>
                  </a:lnTo>
                  <a:lnTo>
                    <a:pt x="148" y="210"/>
                  </a:lnTo>
                  <a:lnTo>
                    <a:pt x="139" y="214"/>
                  </a:lnTo>
                  <a:lnTo>
                    <a:pt x="133" y="219"/>
                  </a:lnTo>
                  <a:lnTo>
                    <a:pt x="133" y="224"/>
                  </a:lnTo>
                  <a:lnTo>
                    <a:pt x="127" y="224"/>
                  </a:lnTo>
                  <a:lnTo>
                    <a:pt x="127" y="219"/>
                  </a:lnTo>
                  <a:lnTo>
                    <a:pt x="133" y="214"/>
                  </a:lnTo>
                  <a:lnTo>
                    <a:pt x="133" y="210"/>
                  </a:lnTo>
                  <a:lnTo>
                    <a:pt x="133" y="202"/>
                  </a:lnTo>
                  <a:lnTo>
                    <a:pt x="133" y="198"/>
                  </a:lnTo>
                  <a:lnTo>
                    <a:pt x="139" y="193"/>
                  </a:lnTo>
                  <a:lnTo>
                    <a:pt x="139" y="188"/>
                  </a:lnTo>
                  <a:lnTo>
                    <a:pt x="139" y="181"/>
                  </a:lnTo>
                  <a:lnTo>
                    <a:pt x="148" y="176"/>
                  </a:lnTo>
                  <a:lnTo>
                    <a:pt x="148" y="171"/>
                  </a:lnTo>
                  <a:lnTo>
                    <a:pt x="154" y="167"/>
                  </a:lnTo>
                  <a:lnTo>
                    <a:pt x="154" y="159"/>
                  </a:lnTo>
                  <a:lnTo>
                    <a:pt x="160" y="155"/>
                  </a:lnTo>
                  <a:lnTo>
                    <a:pt x="160" y="150"/>
                  </a:lnTo>
                  <a:lnTo>
                    <a:pt x="165" y="145"/>
                  </a:lnTo>
                  <a:lnTo>
                    <a:pt x="174" y="138"/>
                  </a:lnTo>
                  <a:lnTo>
                    <a:pt x="174" y="133"/>
                  </a:lnTo>
                  <a:lnTo>
                    <a:pt x="180" y="128"/>
                  </a:lnTo>
                  <a:lnTo>
                    <a:pt x="186" y="124"/>
                  </a:lnTo>
                  <a:lnTo>
                    <a:pt x="192" y="116"/>
                  </a:lnTo>
                  <a:lnTo>
                    <a:pt x="207" y="112"/>
                  </a:lnTo>
                  <a:lnTo>
                    <a:pt x="213" y="107"/>
                  </a:lnTo>
                  <a:lnTo>
                    <a:pt x="219" y="102"/>
                  </a:lnTo>
                  <a:lnTo>
                    <a:pt x="219" y="95"/>
                  </a:lnTo>
                  <a:lnTo>
                    <a:pt x="213" y="90"/>
                  </a:lnTo>
                  <a:lnTo>
                    <a:pt x="213" y="85"/>
                  </a:lnTo>
                  <a:lnTo>
                    <a:pt x="207" y="81"/>
                  </a:lnTo>
                  <a:lnTo>
                    <a:pt x="201" y="74"/>
                  </a:lnTo>
                  <a:lnTo>
                    <a:pt x="201" y="69"/>
                  </a:lnTo>
                  <a:lnTo>
                    <a:pt x="192" y="64"/>
                  </a:lnTo>
                  <a:lnTo>
                    <a:pt x="186" y="64"/>
                  </a:lnTo>
                  <a:lnTo>
                    <a:pt x="180" y="59"/>
                  </a:lnTo>
                  <a:lnTo>
                    <a:pt x="174" y="59"/>
                  </a:lnTo>
                  <a:lnTo>
                    <a:pt x="165" y="59"/>
                  </a:lnTo>
                  <a:lnTo>
                    <a:pt x="174" y="64"/>
                  </a:lnTo>
                  <a:lnTo>
                    <a:pt x="180" y="69"/>
                  </a:lnTo>
                  <a:lnTo>
                    <a:pt x="186" y="74"/>
                  </a:lnTo>
                  <a:lnTo>
                    <a:pt x="192" y="81"/>
                  </a:lnTo>
                  <a:lnTo>
                    <a:pt x="201" y="85"/>
                  </a:lnTo>
                  <a:lnTo>
                    <a:pt x="207" y="90"/>
                  </a:lnTo>
                  <a:lnTo>
                    <a:pt x="207" y="95"/>
                  </a:lnTo>
                  <a:lnTo>
                    <a:pt x="201" y="95"/>
                  </a:lnTo>
                  <a:lnTo>
                    <a:pt x="201" y="90"/>
                  </a:lnTo>
                  <a:lnTo>
                    <a:pt x="192" y="85"/>
                  </a:lnTo>
                  <a:lnTo>
                    <a:pt x="186" y="81"/>
                  </a:lnTo>
                  <a:lnTo>
                    <a:pt x="180" y="74"/>
                  </a:lnTo>
                  <a:lnTo>
                    <a:pt x="174" y="74"/>
                  </a:lnTo>
                  <a:lnTo>
                    <a:pt x="165" y="69"/>
                  </a:lnTo>
                  <a:lnTo>
                    <a:pt x="160" y="69"/>
                  </a:lnTo>
                  <a:lnTo>
                    <a:pt x="154" y="64"/>
                  </a:lnTo>
                  <a:lnTo>
                    <a:pt x="148" y="52"/>
                  </a:lnTo>
                  <a:lnTo>
                    <a:pt x="139" y="47"/>
                  </a:lnTo>
                  <a:lnTo>
                    <a:pt x="133" y="47"/>
                  </a:lnTo>
                  <a:lnTo>
                    <a:pt x="127" y="47"/>
                  </a:lnTo>
                  <a:lnTo>
                    <a:pt x="121" y="43"/>
                  </a:lnTo>
                  <a:lnTo>
                    <a:pt x="112" y="43"/>
                  </a:lnTo>
                  <a:lnTo>
                    <a:pt x="112" y="47"/>
                  </a:lnTo>
                  <a:lnTo>
                    <a:pt x="121" y="52"/>
                  </a:lnTo>
                  <a:lnTo>
                    <a:pt x="127" y="59"/>
                  </a:lnTo>
                  <a:lnTo>
                    <a:pt x="127" y="64"/>
                  </a:lnTo>
                  <a:lnTo>
                    <a:pt x="121" y="59"/>
                  </a:lnTo>
                  <a:lnTo>
                    <a:pt x="112" y="59"/>
                  </a:lnTo>
                  <a:lnTo>
                    <a:pt x="106" y="59"/>
                  </a:lnTo>
                  <a:lnTo>
                    <a:pt x="101" y="52"/>
                  </a:lnTo>
                  <a:lnTo>
                    <a:pt x="86" y="52"/>
                  </a:lnTo>
                  <a:lnTo>
                    <a:pt x="80" y="52"/>
                  </a:lnTo>
                  <a:lnTo>
                    <a:pt x="80" y="59"/>
                  </a:lnTo>
                  <a:lnTo>
                    <a:pt x="86" y="59"/>
                  </a:lnTo>
                  <a:lnTo>
                    <a:pt x="95" y="64"/>
                  </a:lnTo>
                  <a:lnTo>
                    <a:pt x="86" y="64"/>
                  </a:lnTo>
                  <a:lnTo>
                    <a:pt x="80" y="59"/>
                  </a:lnTo>
                  <a:lnTo>
                    <a:pt x="68" y="59"/>
                  </a:lnTo>
                  <a:lnTo>
                    <a:pt x="59" y="52"/>
                  </a:lnTo>
                  <a:lnTo>
                    <a:pt x="53" y="52"/>
                  </a:lnTo>
                  <a:lnTo>
                    <a:pt x="47" y="52"/>
                  </a:lnTo>
                  <a:lnTo>
                    <a:pt x="33" y="47"/>
                  </a:lnTo>
                  <a:lnTo>
                    <a:pt x="27" y="47"/>
                  </a:lnTo>
                  <a:lnTo>
                    <a:pt x="21" y="47"/>
                  </a:lnTo>
                  <a:lnTo>
                    <a:pt x="15" y="47"/>
                  </a:lnTo>
                  <a:lnTo>
                    <a:pt x="6" y="43"/>
                  </a:lnTo>
                  <a:lnTo>
                    <a:pt x="0" y="43"/>
                  </a:lnTo>
                  <a:lnTo>
                    <a:pt x="6" y="43"/>
                  </a:lnTo>
                  <a:lnTo>
                    <a:pt x="15" y="38"/>
                  </a:lnTo>
                  <a:lnTo>
                    <a:pt x="21" y="38"/>
                  </a:lnTo>
                  <a:lnTo>
                    <a:pt x="27" y="38"/>
                  </a:lnTo>
                  <a:lnTo>
                    <a:pt x="41" y="38"/>
                  </a:lnTo>
                  <a:lnTo>
                    <a:pt x="47" y="38"/>
                  </a:lnTo>
                  <a:lnTo>
                    <a:pt x="53" y="38"/>
                  </a:lnTo>
                  <a:lnTo>
                    <a:pt x="59" y="38"/>
                  </a:lnTo>
                  <a:lnTo>
                    <a:pt x="68" y="38"/>
                  </a:lnTo>
                  <a:lnTo>
                    <a:pt x="80" y="38"/>
                  </a:lnTo>
                  <a:lnTo>
                    <a:pt x="86" y="38"/>
                  </a:lnTo>
                  <a:lnTo>
                    <a:pt x="95" y="38"/>
                  </a:lnTo>
                  <a:lnTo>
                    <a:pt x="101" y="38"/>
                  </a:lnTo>
                  <a:lnTo>
                    <a:pt x="106" y="38"/>
                  </a:lnTo>
                  <a:lnTo>
                    <a:pt x="112" y="38"/>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68" name="Freeform 28"/>
            <p:cNvSpPr>
              <a:spLocks noChangeAspect="1"/>
            </p:cNvSpPr>
            <p:nvPr>
              <p:custDataLst>
                <p:tags r:id="rId23"/>
              </p:custDataLst>
            </p:nvPr>
          </p:nvSpPr>
          <p:spPr bwMode="auto">
            <a:xfrm flipH="1">
              <a:off x="4134" y="975"/>
              <a:ext cx="1" cy="10"/>
            </a:xfrm>
            <a:custGeom>
              <a:avLst/>
              <a:gdLst>
                <a:gd name="T0" fmla="*/ 0 w 1"/>
                <a:gd name="T1" fmla="*/ 0 h 17"/>
                <a:gd name="T2" fmla="*/ 0 w 1"/>
                <a:gd name="T3" fmla="*/ 3 h 17"/>
                <a:gd name="T4" fmla="*/ 0 w 1"/>
                <a:gd name="T5" fmla="*/ 6 h 17"/>
                <a:gd name="T6" fmla="*/ 0 w 1"/>
                <a:gd name="T7" fmla="*/ 10 h 17"/>
                <a:gd name="T8" fmla="*/ 0 w 1"/>
                <a:gd name="T9" fmla="*/ 6 h 17"/>
                <a:gd name="T10" fmla="*/ 0 w 1"/>
                <a:gd name="T11" fmla="*/ 3 h 17"/>
                <a:gd name="T12" fmla="*/ 0 w 1"/>
                <a:gd name="T13" fmla="*/ 0 h 17"/>
                <a:gd name="T14" fmla="*/ 0 w 1"/>
                <a:gd name="T15" fmla="*/ 0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7">
                  <a:moveTo>
                    <a:pt x="0" y="0"/>
                  </a:moveTo>
                  <a:lnTo>
                    <a:pt x="0" y="5"/>
                  </a:lnTo>
                  <a:lnTo>
                    <a:pt x="0" y="10"/>
                  </a:lnTo>
                  <a:lnTo>
                    <a:pt x="0" y="17"/>
                  </a:lnTo>
                  <a:lnTo>
                    <a:pt x="0" y="10"/>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69" name="Freeform 29"/>
            <p:cNvSpPr>
              <a:spLocks noChangeAspect="1"/>
            </p:cNvSpPr>
            <p:nvPr>
              <p:custDataLst>
                <p:tags r:id="rId24"/>
              </p:custDataLst>
            </p:nvPr>
          </p:nvSpPr>
          <p:spPr bwMode="auto">
            <a:xfrm flipH="1">
              <a:off x="4130" y="998"/>
              <a:ext cx="5" cy="9"/>
            </a:xfrm>
            <a:custGeom>
              <a:avLst/>
              <a:gdLst>
                <a:gd name="T0" fmla="*/ 0 w 9"/>
                <a:gd name="T1" fmla="*/ 0 h 14"/>
                <a:gd name="T2" fmla="*/ 5 w 9"/>
                <a:gd name="T3" fmla="*/ 3 h 14"/>
                <a:gd name="T4" fmla="*/ 5 w 9"/>
                <a:gd name="T5" fmla="*/ 6 h 14"/>
                <a:gd name="T6" fmla="*/ 5 w 9"/>
                <a:gd name="T7" fmla="*/ 9 h 14"/>
                <a:gd name="T8" fmla="*/ 5 w 9"/>
                <a:gd name="T9" fmla="*/ 6 h 14"/>
                <a:gd name="T10" fmla="*/ 0 w 9"/>
                <a:gd name="T11" fmla="*/ 3 h 14"/>
                <a:gd name="T12" fmla="*/ 0 w 9"/>
                <a:gd name="T13" fmla="*/ 0 h 14"/>
                <a:gd name="T14" fmla="*/ 0 w 9"/>
                <a:gd name="T15" fmla="*/ 0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 h="14">
                  <a:moveTo>
                    <a:pt x="0" y="0"/>
                  </a:moveTo>
                  <a:lnTo>
                    <a:pt x="9" y="4"/>
                  </a:lnTo>
                  <a:lnTo>
                    <a:pt x="9" y="9"/>
                  </a:lnTo>
                  <a:lnTo>
                    <a:pt x="9" y="14"/>
                  </a:lnTo>
                  <a:lnTo>
                    <a:pt x="9" y="9"/>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70" name="Freeform 30"/>
            <p:cNvSpPr>
              <a:spLocks noChangeAspect="1"/>
            </p:cNvSpPr>
            <p:nvPr>
              <p:custDataLst>
                <p:tags r:id="rId25"/>
              </p:custDataLst>
            </p:nvPr>
          </p:nvSpPr>
          <p:spPr bwMode="auto">
            <a:xfrm flipH="1">
              <a:off x="4123" y="968"/>
              <a:ext cx="4" cy="13"/>
            </a:xfrm>
            <a:custGeom>
              <a:avLst/>
              <a:gdLst>
                <a:gd name="T0" fmla="*/ 0 w 6"/>
                <a:gd name="T1" fmla="*/ 5 h 22"/>
                <a:gd name="T2" fmla="*/ 0 w 6"/>
                <a:gd name="T3" fmla="*/ 7 h 22"/>
                <a:gd name="T4" fmla="*/ 4 w 6"/>
                <a:gd name="T5" fmla="*/ 10 h 22"/>
                <a:gd name="T6" fmla="*/ 4 w 6"/>
                <a:gd name="T7" fmla="*/ 13 h 22"/>
                <a:gd name="T8" fmla="*/ 4 w 6"/>
                <a:gd name="T9" fmla="*/ 10 h 22"/>
                <a:gd name="T10" fmla="*/ 0 w 6"/>
                <a:gd name="T11" fmla="*/ 7 h 22"/>
                <a:gd name="T12" fmla="*/ 0 w 6"/>
                <a:gd name="T13" fmla="*/ 0 h 22"/>
                <a:gd name="T14" fmla="*/ 0 w 6"/>
                <a:gd name="T15" fmla="*/ 5 h 22"/>
                <a:gd name="T16" fmla="*/ 0 w 6"/>
                <a:gd name="T17" fmla="*/ 5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22">
                  <a:moveTo>
                    <a:pt x="0" y="8"/>
                  </a:moveTo>
                  <a:lnTo>
                    <a:pt x="0" y="12"/>
                  </a:lnTo>
                  <a:lnTo>
                    <a:pt x="6" y="17"/>
                  </a:lnTo>
                  <a:lnTo>
                    <a:pt x="6" y="22"/>
                  </a:lnTo>
                  <a:lnTo>
                    <a:pt x="6" y="17"/>
                  </a:lnTo>
                  <a:lnTo>
                    <a:pt x="0" y="12"/>
                  </a:lnTo>
                  <a:lnTo>
                    <a:pt x="0"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71" name="Freeform 31"/>
            <p:cNvSpPr>
              <a:spLocks noChangeAspect="1"/>
            </p:cNvSpPr>
            <p:nvPr>
              <p:custDataLst>
                <p:tags r:id="rId26"/>
              </p:custDataLst>
            </p:nvPr>
          </p:nvSpPr>
          <p:spPr bwMode="auto">
            <a:xfrm flipH="1">
              <a:off x="4120" y="994"/>
              <a:ext cx="3" cy="10"/>
            </a:xfrm>
            <a:custGeom>
              <a:avLst/>
              <a:gdLst>
                <a:gd name="T0" fmla="*/ 0 w 6"/>
                <a:gd name="T1" fmla="*/ 0 h 17"/>
                <a:gd name="T2" fmla="*/ 0 w 6"/>
                <a:gd name="T3" fmla="*/ 5 h 17"/>
                <a:gd name="T4" fmla="*/ 3 w 6"/>
                <a:gd name="T5" fmla="*/ 7 h 17"/>
                <a:gd name="T6" fmla="*/ 3 w 6"/>
                <a:gd name="T7" fmla="*/ 10 h 17"/>
                <a:gd name="T8" fmla="*/ 0 w 6"/>
                <a:gd name="T9" fmla="*/ 7 h 17"/>
                <a:gd name="T10" fmla="*/ 0 w 6"/>
                <a:gd name="T11" fmla="*/ 5 h 17"/>
                <a:gd name="T12" fmla="*/ 0 w 6"/>
                <a:gd name="T13" fmla="*/ 0 h 17"/>
                <a:gd name="T14" fmla="*/ 0 w 6"/>
                <a:gd name="T15" fmla="*/ 0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7">
                  <a:moveTo>
                    <a:pt x="0" y="0"/>
                  </a:moveTo>
                  <a:lnTo>
                    <a:pt x="0" y="8"/>
                  </a:lnTo>
                  <a:lnTo>
                    <a:pt x="6" y="12"/>
                  </a:lnTo>
                  <a:lnTo>
                    <a:pt x="6" y="17"/>
                  </a:lnTo>
                  <a:lnTo>
                    <a:pt x="0" y="12"/>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72" name="Freeform 32"/>
            <p:cNvSpPr>
              <a:spLocks noChangeAspect="1"/>
            </p:cNvSpPr>
            <p:nvPr>
              <p:custDataLst>
                <p:tags r:id="rId27"/>
              </p:custDataLst>
            </p:nvPr>
          </p:nvSpPr>
          <p:spPr bwMode="auto">
            <a:xfrm flipH="1">
              <a:off x="4120" y="1011"/>
              <a:ext cx="3" cy="8"/>
            </a:xfrm>
            <a:custGeom>
              <a:avLst/>
              <a:gdLst>
                <a:gd name="T0" fmla="*/ 3 w 6"/>
                <a:gd name="T1" fmla="*/ 0 h 14"/>
                <a:gd name="T2" fmla="*/ 3 w 6"/>
                <a:gd name="T3" fmla="*/ 3 h 14"/>
                <a:gd name="T4" fmla="*/ 3 w 6"/>
                <a:gd name="T5" fmla="*/ 8 h 14"/>
                <a:gd name="T6" fmla="*/ 0 w 6"/>
                <a:gd name="T7" fmla="*/ 6 h 14"/>
                <a:gd name="T8" fmla="*/ 0 w 6"/>
                <a:gd name="T9" fmla="*/ 3 h 14"/>
                <a:gd name="T10" fmla="*/ 3 w 6"/>
                <a:gd name="T11" fmla="*/ 0 h 14"/>
                <a:gd name="T12" fmla="*/ 3 w 6"/>
                <a:gd name="T13" fmla="*/ 0 h 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14">
                  <a:moveTo>
                    <a:pt x="6" y="0"/>
                  </a:moveTo>
                  <a:lnTo>
                    <a:pt x="6" y="5"/>
                  </a:lnTo>
                  <a:lnTo>
                    <a:pt x="6" y="14"/>
                  </a:lnTo>
                  <a:lnTo>
                    <a:pt x="0" y="10"/>
                  </a:lnTo>
                  <a:lnTo>
                    <a:pt x="0" y="5"/>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73" name="Freeform 33"/>
            <p:cNvSpPr>
              <a:spLocks noChangeAspect="1"/>
            </p:cNvSpPr>
            <p:nvPr>
              <p:custDataLst>
                <p:tags r:id="rId28"/>
              </p:custDataLst>
            </p:nvPr>
          </p:nvSpPr>
          <p:spPr bwMode="auto">
            <a:xfrm flipH="1">
              <a:off x="4035" y="1255"/>
              <a:ext cx="57" cy="150"/>
            </a:xfrm>
            <a:custGeom>
              <a:avLst/>
              <a:gdLst>
                <a:gd name="T0" fmla="*/ 5 w 106"/>
                <a:gd name="T1" fmla="*/ 28 h 253"/>
                <a:gd name="T2" fmla="*/ 11 w 106"/>
                <a:gd name="T3" fmla="*/ 23 h 253"/>
                <a:gd name="T4" fmla="*/ 14 w 106"/>
                <a:gd name="T5" fmla="*/ 15 h 253"/>
                <a:gd name="T6" fmla="*/ 19 w 106"/>
                <a:gd name="T7" fmla="*/ 10 h 253"/>
                <a:gd name="T8" fmla="*/ 22 w 106"/>
                <a:gd name="T9" fmla="*/ 3 h 253"/>
                <a:gd name="T10" fmla="*/ 29 w 106"/>
                <a:gd name="T11" fmla="*/ 0 h 253"/>
                <a:gd name="T12" fmla="*/ 37 w 106"/>
                <a:gd name="T13" fmla="*/ 0 h 253"/>
                <a:gd name="T14" fmla="*/ 47 w 106"/>
                <a:gd name="T15" fmla="*/ 3 h 253"/>
                <a:gd name="T16" fmla="*/ 54 w 106"/>
                <a:gd name="T17" fmla="*/ 10 h 253"/>
                <a:gd name="T18" fmla="*/ 54 w 106"/>
                <a:gd name="T19" fmla="*/ 15 h 253"/>
                <a:gd name="T20" fmla="*/ 57 w 106"/>
                <a:gd name="T21" fmla="*/ 25 h 253"/>
                <a:gd name="T22" fmla="*/ 57 w 106"/>
                <a:gd name="T23" fmla="*/ 31 h 253"/>
                <a:gd name="T24" fmla="*/ 57 w 106"/>
                <a:gd name="T25" fmla="*/ 38 h 253"/>
                <a:gd name="T26" fmla="*/ 57 w 106"/>
                <a:gd name="T27" fmla="*/ 48 h 253"/>
                <a:gd name="T28" fmla="*/ 57 w 106"/>
                <a:gd name="T29" fmla="*/ 54 h 253"/>
                <a:gd name="T30" fmla="*/ 54 w 106"/>
                <a:gd name="T31" fmla="*/ 60 h 253"/>
                <a:gd name="T32" fmla="*/ 54 w 106"/>
                <a:gd name="T33" fmla="*/ 69 h 253"/>
                <a:gd name="T34" fmla="*/ 51 w 106"/>
                <a:gd name="T35" fmla="*/ 76 h 253"/>
                <a:gd name="T36" fmla="*/ 51 w 106"/>
                <a:gd name="T37" fmla="*/ 82 h 253"/>
                <a:gd name="T38" fmla="*/ 47 w 106"/>
                <a:gd name="T39" fmla="*/ 89 h 253"/>
                <a:gd name="T40" fmla="*/ 47 w 106"/>
                <a:gd name="T41" fmla="*/ 95 h 253"/>
                <a:gd name="T42" fmla="*/ 42 w 106"/>
                <a:gd name="T43" fmla="*/ 104 h 253"/>
                <a:gd name="T44" fmla="*/ 40 w 106"/>
                <a:gd name="T45" fmla="*/ 111 h 253"/>
                <a:gd name="T46" fmla="*/ 37 w 106"/>
                <a:gd name="T47" fmla="*/ 117 h 253"/>
                <a:gd name="T48" fmla="*/ 33 w 106"/>
                <a:gd name="T49" fmla="*/ 125 h 253"/>
                <a:gd name="T50" fmla="*/ 29 w 106"/>
                <a:gd name="T51" fmla="*/ 130 h 253"/>
                <a:gd name="T52" fmla="*/ 25 w 106"/>
                <a:gd name="T53" fmla="*/ 137 h 253"/>
                <a:gd name="T54" fmla="*/ 19 w 106"/>
                <a:gd name="T55" fmla="*/ 143 h 253"/>
                <a:gd name="T56" fmla="*/ 11 w 106"/>
                <a:gd name="T57" fmla="*/ 146 h 253"/>
                <a:gd name="T58" fmla="*/ 5 w 106"/>
                <a:gd name="T59" fmla="*/ 150 h 253"/>
                <a:gd name="T60" fmla="*/ 0 w 106"/>
                <a:gd name="T61" fmla="*/ 146 h 253"/>
                <a:gd name="T62" fmla="*/ 0 w 106"/>
                <a:gd name="T63" fmla="*/ 140 h 253"/>
                <a:gd name="T64" fmla="*/ 0 w 106"/>
                <a:gd name="T65" fmla="*/ 130 h 253"/>
                <a:gd name="T66" fmla="*/ 0 w 106"/>
                <a:gd name="T67" fmla="*/ 125 h 253"/>
                <a:gd name="T68" fmla="*/ 0 w 106"/>
                <a:gd name="T69" fmla="*/ 114 h 253"/>
                <a:gd name="T70" fmla="*/ 0 w 106"/>
                <a:gd name="T71" fmla="*/ 107 h 253"/>
                <a:gd name="T72" fmla="*/ 0 w 106"/>
                <a:gd name="T73" fmla="*/ 102 h 253"/>
                <a:gd name="T74" fmla="*/ 0 w 106"/>
                <a:gd name="T75" fmla="*/ 92 h 253"/>
                <a:gd name="T76" fmla="*/ 0 w 106"/>
                <a:gd name="T77" fmla="*/ 86 h 253"/>
                <a:gd name="T78" fmla="*/ 0 w 106"/>
                <a:gd name="T79" fmla="*/ 79 h 253"/>
                <a:gd name="T80" fmla="*/ 0 w 106"/>
                <a:gd name="T81" fmla="*/ 69 h 253"/>
                <a:gd name="T82" fmla="*/ 0 w 106"/>
                <a:gd name="T83" fmla="*/ 63 h 253"/>
                <a:gd name="T84" fmla="*/ 0 w 106"/>
                <a:gd name="T85" fmla="*/ 54 h 253"/>
                <a:gd name="T86" fmla="*/ 0 w 106"/>
                <a:gd name="T87" fmla="*/ 48 h 253"/>
                <a:gd name="T88" fmla="*/ 0 w 106"/>
                <a:gd name="T89" fmla="*/ 41 h 253"/>
                <a:gd name="T90" fmla="*/ 0 w 106"/>
                <a:gd name="T91" fmla="*/ 36 h 253"/>
                <a:gd name="T92" fmla="*/ 0 w 106"/>
                <a:gd name="T93" fmla="*/ 28 h 25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6" h="253">
                  <a:moveTo>
                    <a:pt x="0" y="48"/>
                  </a:moveTo>
                  <a:lnTo>
                    <a:pt x="9" y="48"/>
                  </a:lnTo>
                  <a:lnTo>
                    <a:pt x="15" y="43"/>
                  </a:lnTo>
                  <a:lnTo>
                    <a:pt x="20" y="38"/>
                  </a:lnTo>
                  <a:lnTo>
                    <a:pt x="20" y="31"/>
                  </a:lnTo>
                  <a:lnTo>
                    <a:pt x="26" y="26"/>
                  </a:lnTo>
                  <a:lnTo>
                    <a:pt x="26" y="21"/>
                  </a:lnTo>
                  <a:lnTo>
                    <a:pt x="35" y="17"/>
                  </a:lnTo>
                  <a:lnTo>
                    <a:pt x="41" y="9"/>
                  </a:lnTo>
                  <a:lnTo>
                    <a:pt x="41" y="5"/>
                  </a:lnTo>
                  <a:lnTo>
                    <a:pt x="47" y="5"/>
                  </a:lnTo>
                  <a:lnTo>
                    <a:pt x="53" y="0"/>
                  </a:lnTo>
                  <a:lnTo>
                    <a:pt x="62" y="0"/>
                  </a:lnTo>
                  <a:lnTo>
                    <a:pt x="68" y="0"/>
                  </a:lnTo>
                  <a:lnTo>
                    <a:pt x="79" y="5"/>
                  </a:lnTo>
                  <a:lnTo>
                    <a:pt x="88" y="5"/>
                  </a:lnTo>
                  <a:lnTo>
                    <a:pt x="94" y="9"/>
                  </a:lnTo>
                  <a:lnTo>
                    <a:pt x="100" y="17"/>
                  </a:lnTo>
                  <a:lnTo>
                    <a:pt x="100" y="21"/>
                  </a:lnTo>
                  <a:lnTo>
                    <a:pt x="100" y="26"/>
                  </a:lnTo>
                  <a:lnTo>
                    <a:pt x="106" y="38"/>
                  </a:lnTo>
                  <a:lnTo>
                    <a:pt x="106" y="43"/>
                  </a:lnTo>
                  <a:lnTo>
                    <a:pt x="106" y="48"/>
                  </a:lnTo>
                  <a:lnTo>
                    <a:pt x="106" y="52"/>
                  </a:lnTo>
                  <a:lnTo>
                    <a:pt x="106" y="60"/>
                  </a:lnTo>
                  <a:lnTo>
                    <a:pt x="106" y="64"/>
                  </a:lnTo>
                  <a:lnTo>
                    <a:pt x="106" y="69"/>
                  </a:lnTo>
                  <a:lnTo>
                    <a:pt x="106" y="81"/>
                  </a:lnTo>
                  <a:lnTo>
                    <a:pt x="106" y="86"/>
                  </a:lnTo>
                  <a:lnTo>
                    <a:pt x="106" y="91"/>
                  </a:lnTo>
                  <a:lnTo>
                    <a:pt x="100" y="95"/>
                  </a:lnTo>
                  <a:lnTo>
                    <a:pt x="100" y="102"/>
                  </a:lnTo>
                  <a:lnTo>
                    <a:pt x="100" y="107"/>
                  </a:lnTo>
                  <a:lnTo>
                    <a:pt x="100" y="117"/>
                  </a:lnTo>
                  <a:lnTo>
                    <a:pt x="100" y="124"/>
                  </a:lnTo>
                  <a:lnTo>
                    <a:pt x="94" y="129"/>
                  </a:lnTo>
                  <a:lnTo>
                    <a:pt x="94" y="133"/>
                  </a:lnTo>
                  <a:lnTo>
                    <a:pt x="94" y="138"/>
                  </a:lnTo>
                  <a:lnTo>
                    <a:pt x="94" y="145"/>
                  </a:lnTo>
                  <a:lnTo>
                    <a:pt x="88" y="150"/>
                  </a:lnTo>
                  <a:lnTo>
                    <a:pt x="88" y="155"/>
                  </a:lnTo>
                  <a:lnTo>
                    <a:pt x="88" y="160"/>
                  </a:lnTo>
                  <a:lnTo>
                    <a:pt x="79" y="167"/>
                  </a:lnTo>
                  <a:lnTo>
                    <a:pt x="79" y="176"/>
                  </a:lnTo>
                  <a:lnTo>
                    <a:pt x="79" y="181"/>
                  </a:lnTo>
                  <a:lnTo>
                    <a:pt x="74" y="188"/>
                  </a:lnTo>
                  <a:lnTo>
                    <a:pt x="74" y="193"/>
                  </a:lnTo>
                  <a:lnTo>
                    <a:pt x="68" y="198"/>
                  </a:lnTo>
                  <a:lnTo>
                    <a:pt x="68" y="203"/>
                  </a:lnTo>
                  <a:lnTo>
                    <a:pt x="62" y="210"/>
                  </a:lnTo>
                  <a:lnTo>
                    <a:pt x="62" y="215"/>
                  </a:lnTo>
                  <a:lnTo>
                    <a:pt x="53" y="219"/>
                  </a:lnTo>
                  <a:lnTo>
                    <a:pt x="53" y="224"/>
                  </a:lnTo>
                  <a:lnTo>
                    <a:pt x="47" y="231"/>
                  </a:lnTo>
                  <a:lnTo>
                    <a:pt x="41" y="236"/>
                  </a:lnTo>
                  <a:lnTo>
                    <a:pt x="35" y="241"/>
                  </a:lnTo>
                  <a:lnTo>
                    <a:pt x="26" y="241"/>
                  </a:lnTo>
                  <a:lnTo>
                    <a:pt x="20" y="246"/>
                  </a:lnTo>
                  <a:lnTo>
                    <a:pt x="15" y="253"/>
                  </a:lnTo>
                  <a:lnTo>
                    <a:pt x="9" y="253"/>
                  </a:lnTo>
                  <a:lnTo>
                    <a:pt x="0" y="253"/>
                  </a:lnTo>
                  <a:lnTo>
                    <a:pt x="0" y="246"/>
                  </a:lnTo>
                  <a:lnTo>
                    <a:pt x="0" y="241"/>
                  </a:lnTo>
                  <a:lnTo>
                    <a:pt x="0" y="236"/>
                  </a:lnTo>
                  <a:lnTo>
                    <a:pt x="0" y="224"/>
                  </a:lnTo>
                  <a:lnTo>
                    <a:pt x="0" y="219"/>
                  </a:lnTo>
                  <a:lnTo>
                    <a:pt x="0" y="215"/>
                  </a:lnTo>
                  <a:lnTo>
                    <a:pt x="0" y="210"/>
                  </a:lnTo>
                  <a:lnTo>
                    <a:pt x="0" y="203"/>
                  </a:lnTo>
                  <a:lnTo>
                    <a:pt x="0" y="193"/>
                  </a:lnTo>
                  <a:lnTo>
                    <a:pt x="0" y="188"/>
                  </a:lnTo>
                  <a:lnTo>
                    <a:pt x="0" y="181"/>
                  </a:lnTo>
                  <a:lnTo>
                    <a:pt x="0" y="176"/>
                  </a:lnTo>
                  <a:lnTo>
                    <a:pt x="0" y="172"/>
                  </a:lnTo>
                  <a:lnTo>
                    <a:pt x="0" y="160"/>
                  </a:lnTo>
                  <a:lnTo>
                    <a:pt x="0" y="155"/>
                  </a:lnTo>
                  <a:lnTo>
                    <a:pt x="0" y="150"/>
                  </a:lnTo>
                  <a:lnTo>
                    <a:pt x="0" y="145"/>
                  </a:lnTo>
                  <a:lnTo>
                    <a:pt x="0" y="138"/>
                  </a:lnTo>
                  <a:lnTo>
                    <a:pt x="0" y="133"/>
                  </a:lnTo>
                  <a:lnTo>
                    <a:pt x="0" y="124"/>
                  </a:lnTo>
                  <a:lnTo>
                    <a:pt x="0" y="117"/>
                  </a:lnTo>
                  <a:lnTo>
                    <a:pt x="0" y="112"/>
                  </a:lnTo>
                  <a:lnTo>
                    <a:pt x="0" y="107"/>
                  </a:lnTo>
                  <a:lnTo>
                    <a:pt x="0" y="102"/>
                  </a:lnTo>
                  <a:lnTo>
                    <a:pt x="0" y="91"/>
                  </a:lnTo>
                  <a:lnTo>
                    <a:pt x="0" y="86"/>
                  </a:lnTo>
                  <a:lnTo>
                    <a:pt x="0" y="81"/>
                  </a:lnTo>
                  <a:lnTo>
                    <a:pt x="0" y="74"/>
                  </a:lnTo>
                  <a:lnTo>
                    <a:pt x="0" y="69"/>
                  </a:lnTo>
                  <a:lnTo>
                    <a:pt x="0" y="64"/>
                  </a:lnTo>
                  <a:lnTo>
                    <a:pt x="0" y="60"/>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74" name="Freeform 34"/>
            <p:cNvSpPr>
              <a:spLocks noChangeAspect="1"/>
            </p:cNvSpPr>
            <p:nvPr>
              <p:custDataLst>
                <p:tags r:id="rId29"/>
              </p:custDataLst>
            </p:nvPr>
          </p:nvSpPr>
          <p:spPr bwMode="auto">
            <a:xfrm flipH="1">
              <a:off x="4030" y="1029"/>
              <a:ext cx="22" cy="26"/>
            </a:xfrm>
            <a:custGeom>
              <a:avLst/>
              <a:gdLst>
                <a:gd name="T0" fmla="*/ 22 w 41"/>
                <a:gd name="T1" fmla="*/ 0 h 43"/>
                <a:gd name="T2" fmla="*/ 17 w 41"/>
                <a:gd name="T3" fmla="*/ 3 h 43"/>
                <a:gd name="T4" fmla="*/ 14 w 41"/>
                <a:gd name="T5" fmla="*/ 7 h 43"/>
                <a:gd name="T6" fmla="*/ 11 w 41"/>
                <a:gd name="T7" fmla="*/ 10 h 43"/>
                <a:gd name="T8" fmla="*/ 11 w 41"/>
                <a:gd name="T9" fmla="*/ 13 h 43"/>
                <a:gd name="T10" fmla="*/ 8 w 41"/>
                <a:gd name="T11" fmla="*/ 16 h 43"/>
                <a:gd name="T12" fmla="*/ 3 w 41"/>
                <a:gd name="T13" fmla="*/ 20 h 43"/>
                <a:gd name="T14" fmla="*/ 3 w 41"/>
                <a:gd name="T15" fmla="*/ 23 h 43"/>
                <a:gd name="T16" fmla="*/ 0 w 41"/>
                <a:gd name="T17" fmla="*/ 26 h 43"/>
                <a:gd name="T18" fmla="*/ 0 w 41"/>
                <a:gd name="T19" fmla="*/ 23 h 43"/>
                <a:gd name="T20" fmla="*/ 3 w 41"/>
                <a:gd name="T21" fmla="*/ 20 h 43"/>
                <a:gd name="T22" fmla="*/ 3 w 41"/>
                <a:gd name="T23" fmla="*/ 16 h 43"/>
                <a:gd name="T24" fmla="*/ 8 w 41"/>
                <a:gd name="T25" fmla="*/ 13 h 43"/>
                <a:gd name="T26" fmla="*/ 8 w 41"/>
                <a:gd name="T27" fmla="*/ 10 h 43"/>
                <a:gd name="T28" fmla="*/ 11 w 41"/>
                <a:gd name="T29" fmla="*/ 7 h 43"/>
                <a:gd name="T30" fmla="*/ 14 w 41"/>
                <a:gd name="T31" fmla="*/ 3 h 43"/>
                <a:gd name="T32" fmla="*/ 17 w 41"/>
                <a:gd name="T33" fmla="*/ 0 h 43"/>
                <a:gd name="T34" fmla="*/ 22 w 41"/>
                <a:gd name="T35" fmla="*/ 0 h 43"/>
                <a:gd name="T36" fmla="*/ 22 w 41"/>
                <a:gd name="T37" fmla="*/ 0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1" h="43">
                  <a:moveTo>
                    <a:pt x="41" y="0"/>
                  </a:moveTo>
                  <a:lnTo>
                    <a:pt x="32" y="5"/>
                  </a:lnTo>
                  <a:lnTo>
                    <a:pt x="26" y="12"/>
                  </a:lnTo>
                  <a:lnTo>
                    <a:pt x="20" y="17"/>
                  </a:lnTo>
                  <a:lnTo>
                    <a:pt x="20" y="22"/>
                  </a:lnTo>
                  <a:lnTo>
                    <a:pt x="14" y="26"/>
                  </a:lnTo>
                  <a:lnTo>
                    <a:pt x="5" y="33"/>
                  </a:lnTo>
                  <a:lnTo>
                    <a:pt x="5" y="38"/>
                  </a:lnTo>
                  <a:lnTo>
                    <a:pt x="0" y="43"/>
                  </a:lnTo>
                  <a:lnTo>
                    <a:pt x="0" y="38"/>
                  </a:lnTo>
                  <a:lnTo>
                    <a:pt x="5" y="33"/>
                  </a:lnTo>
                  <a:lnTo>
                    <a:pt x="5" y="26"/>
                  </a:lnTo>
                  <a:lnTo>
                    <a:pt x="14" y="22"/>
                  </a:lnTo>
                  <a:lnTo>
                    <a:pt x="14" y="17"/>
                  </a:lnTo>
                  <a:lnTo>
                    <a:pt x="20" y="12"/>
                  </a:lnTo>
                  <a:lnTo>
                    <a:pt x="26" y="5"/>
                  </a:lnTo>
                  <a:lnTo>
                    <a:pt x="32" y="0"/>
                  </a:ln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75" name="Freeform 35"/>
            <p:cNvSpPr>
              <a:spLocks noChangeAspect="1"/>
            </p:cNvSpPr>
            <p:nvPr>
              <p:custDataLst>
                <p:tags r:id="rId30"/>
              </p:custDataLst>
            </p:nvPr>
          </p:nvSpPr>
          <p:spPr bwMode="auto">
            <a:xfrm flipH="1">
              <a:off x="4002" y="1121"/>
              <a:ext cx="48" cy="61"/>
            </a:xfrm>
            <a:custGeom>
              <a:avLst/>
              <a:gdLst>
                <a:gd name="T0" fmla="*/ 33 w 89"/>
                <a:gd name="T1" fmla="*/ 10 h 103"/>
                <a:gd name="T2" fmla="*/ 37 w 89"/>
                <a:gd name="T3" fmla="*/ 7 h 103"/>
                <a:gd name="T4" fmla="*/ 43 w 89"/>
                <a:gd name="T5" fmla="*/ 4 h 103"/>
                <a:gd name="T6" fmla="*/ 48 w 89"/>
                <a:gd name="T7" fmla="*/ 0 h 103"/>
                <a:gd name="T8" fmla="*/ 48 w 89"/>
                <a:gd name="T9" fmla="*/ 4 h 103"/>
                <a:gd name="T10" fmla="*/ 43 w 89"/>
                <a:gd name="T11" fmla="*/ 7 h 103"/>
                <a:gd name="T12" fmla="*/ 43 w 89"/>
                <a:gd name="T13" fmla="*/ 10 h 103"/>
                <a:gd name="T14" fmla="*/ 40 w 89"/>
                <a:gd name="T15" fmla="*/ 13 h 103"/>
                <a:gd name="T16" fmla="*/ 37 w 89"/>
                <a:gd name="T17" fmla="*/ 17 h 103"/>
                <a:gd name="T18" fmla="*/ 37 w 89"/>
                <a:gd name="T19" fmla="*/ 20 h 103"/>
                <a:gd name="T20" fmla="*/ 33 w 89"/>
                <a:gd name="T21" fmla="*/ 23 h 103"/>
                <a:gd name="T22" fmla="*/ 33 w 89"/>
                <a:gd name="T23" fmla="*/ 25 h 103"/>
                <a:gd name="T24" fmla="*/ 29 w 89"/>
                <a:gd name="T25" fmla="*/ 30 h 103"/>
                <a:gd name="T26" fmla="*/ 29 w 89"/>
                <a:gd name="T27" fmla="*/ 33 h 103"/>
                <a:gd name="T28" fmla="*/ 26 w 89"/>
                <a:gd name="T29" fmla="*/ 36 h 103"/>
                <a:gd name="T30" fmla="*/ 23 w 89"/>
                <a:gd name="T31" fmla="*/ 38 h 103"/>
                <a:gd name="T32" fmla="*/ 19 w 89"/>
                <a:gd name="T33" fmla="*/ 43 h 103"/>
                <a:gd name="T34" fmla="*/ 15 w 89"/>
                <a:gd name="T35" fmla="*/ 46 h 103"/>
                <a:gd name="T36" fmla="*/ 15 w 89"/>
                <a:gd name="T37" fmla="*/ 48 h 103"/>
                <a:gd name="T38" fmla="*/ 11 w 89"/>
                <a:gd name="T39" fmla="*/ 51 h 103"/>
                <a:gd name="T40" fmla="*/ 8 w 89"/>
                <a:gd name="T41" fmla="*/ 55 h 103"/>
                <a:gd name="T42" fmla="*/ 5 w 89"/>
                <a:gd name="T43" fmla="*/ 55 h 103"/>
                <a:gd name="T44" fmla="*/ 5 w 89"/>
                <a:gd name="T45" fmla="*/ 58 h 103"/>
                <a:gd name="T46" fmla="*/ 0 w 89"/>
                <a:gd name="T47" fmla="*/ 61 h 103"/>
                <a:gd name="T48" fmla="*/ 0 w 89"/>
                <a:gd name="T49" fmla="*/ 58 h 103"/>
                <a:gd name="T50" fmla="*/ 5 w 89"/>
                <a:gd name="T51" fmla="*/ 55 h 103"/>
                <a:gd name="T52" fmla="*/ 5 w 89"/>
                <a:gd name="T53" fmla="*/ 51 h 103"/>
                <a:gd name="T54" fmla="*/ 8 w 89"/>
                <a:gd name="T55" fmla="*/ 48 h 103"/>
                <a:gd name="T56" fmla="*/ 8 w 89"/>
                <a:gd name="T57" fmla="*/ 46 h 103"/>
                <a:gd name="T58" fmla="*/ 8 w 89"/>
                <a:gd name="T59" fmla="*/ 43 h 103"/>
                <a:gd name="T60" fmla="*/ 11 w 89"/>
                <a:gd name="T61" fmla="*/ 38 h 103"/>
                <a:gd name="T62" fmla="*/ 11 w 89"/>
                <a:gd name="T63" fmla="*/ 36 h 103"/>
                <a:gd name="T64" fmla="*/ 15 w 89"/>
                <a:gd name="T65" fmla="*/ 33 h 103"/>
                <a:gd name="T66" fmla="*/ 19 w 89"/>
                <a:gd name="T67" fmla="*/ 30 h 103"/>
                <a:gd name="T68" fmla="*/ 19 w 89"/>
                <a:gd name="T69" fmla="*/ 25 h 103"/>
                <a:gd name="T70" fmla="*/ 23 w 89"/>
                <a:gd name="T71" fmla="*/ 23 h 103"/>
                <a:gd name="T72" fmla="*/ 26 w 89"/>
                <a:gd name="T73" fmla="*/ 20 h 103"/>
                <a:gd name="T74" fmla="*/ 26 w 89"/>
                <a:gd name="T75" fmla="*/ 17 h 103"/>
                <a:gd name="T76" fmla="*/ 29 w 89"/>
                <a:gd name="T77" fmla="*/ 13 h 103"/>
                <a:gd name="T78" fmla="*/ 33 w 89"/>
                <a:gd name="T79" fmla="*/ 10 h 103"/>
                <a:gd name="T80" fmla="*/ 33 w 89"/>
                <a:gd name="T81" fmla="*/ 10 h 10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89" h="103">
                  <a:moveTo>
                    <a:pt x="62" y="17"/>
                  </a:moveTo>
                  <a:lnTo>
                    <a:pt x="68" y="12"/>
                  </a:lnTo>
                  <a:lnTo>
                    <a:pt x="80" y="7"/>
                  </a:lnTo>
                  <a:lnTo>
                    <a:pt x="89" y="0"/>
                  </a:lnTo>
                  <a:lnTo>
                    <a:pt x="89" y="7"/>
                  </a:lnTo>
                  <a:lnTo>
                    <a:pt x="80" y="12"/>
                  </a:lnTo>
                  <a:lnTo>
                    <a:pt x="80" y="17"/>
                  </a:lnTo>
                  <a:lnTo>
                    <a:pt x="74" y="22"/>
                  </a:lnTo>
                  <a:lnTo>
                    <a:pt x="68" y="29"/>
                  </a:lnTo>
                  <a:lnTo>
                    <a:pt x="68" y="34"/>
                  </a:lnTo>
                  <a:lnTo>
                    <a:pt x="62" y="38"/>
                  </a:lnTo>
                  <a:lnTo>
                    <a:pt x="62" y="43"/>
                  </a:lnTo>
                  <a:lnTo>
                    <a:pt x="54" y="50"/>
                  </a:lnTo>
                  <a:lnTo>
                    <a:pt x="54" y="55"/>
                  </a:lnTo>
                  <a:lnTo>
                    <a:pt x="48" y="60"/>
                  </a:lnTo>
                  <a:lnTo>
                    <a:pt x="42" y="65"/>
                  </a:lnTo>
                  <a:lnTo>
                    <a:pt x="36" y="72"/>
                  </a:lnTo>
                  <a:lnTo>
                    <a:pt x="27" y="77"/>
                  </a:lnTo>
                  <a:lnTo>
                    <a:pt x="27" y="81"/>
                  </a:lnTo>
                  <a:lnTo>
                    <a:pt x="21" y="86"/>
                  </a:lnTo>
                  <a:lnTo>
                    <a:pt x="15" y="93"/>
                  </a:lnTo>
                  <a:lnTo>
                    <a:pt x="9" y="93"/>
                  </a:lnTo>
                  <a:lnTo>
                    <a:pt x="9" y="98"/>
                  </a:lnTo>
                  <a:lnTo>
                    <a:pt x="0" y="103"/>
                  </a:lnTo>
                  <a:lnTo>
                    <a:pt x="0" y="98"/>
                  </a:lnTo>
                  <a:lnTo>
                    <a:pt x="9" y="93"/>
                  </a:lnTo>
                  <a:lnTo>
                    <a:pt x="9" y="86"/>
                  </a:lnTo>
                  <a:lnTo>
                    <a:pt x="15" y="81"/>
                  </a:lnTo>
                  <a:lnTo>
                    <a:pt x="15" y="77"/>
                  </a:lnTo>
                  <a:lnTo>
                    <a:pt x="15" y="72"/>
                  </a:lnTo>
                  <a:lnTo>
                    <a:pt x="21" y="65"/>
                  </a:lnTo>
                  <a:lnTo>
                    <a:pt x="21" y="60"/>
                  </a:lnTo>
                  <a:lnTo>
                    <a:pt x="27" y="55"/>
                  </a:lnTo>
                  <a:lnTo>
                    <a:pt x="36" y="50"/>
                  </a:lnTo>
                  <a:lnTo>
                    <a:pt x="36" y="43"/>
                  </a:lnTo>
                  <a:lnTo>
                    <a:pt x="42" y="38"/>
                  </a:lnTo>
                  <a:lnTo>
                    <a:pt x="48" y="34"/>
                  </a:lnTo>
                  <a:lnTo>
                    <a:pt x="48" y="29"/>
                  </a:lnTo>
                  <a:lnTo>
                    <a:pt x="54" y="22"/>
                  </a:lnTo>
                  <a:lnTo>
                    <a:pt x="62"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10276" name="Freeform 36"/>
            <p:cNvSpPr>
              <a:spLocks noChangeAspect="1"/>
            </p:cNvSpPr>
            <p:nvPr>
              <p:custDataLst>
                <p:tags r:id="rId31"/>
              </p:custDataLst>
            </p:nvPr>
          </p:nvSpPr>
          <p:spPr bwMode="auto">
            <a:xfrm flipH="1">
              <a:off x="4120" y="1210"/>
              <a:ext cx="305" cy="32"/>
            </a:xfrm>
            <a:custGeom>
              <a:avLst/>
              <a:gdLst>
                <a:gd name="T0" fmla="*/ 276 w 570"/>
                <a:gd name="T1" fmla="*/ 7 h 54"/>
                <a:gd name="T2" fmla="*/ 291 w 570"/>
                <a:gd name="T3" fmla="*/ 9 h 54"/>
                <a:gd name="T4" fmla="*/ 302 w 570"/>
                <a:gd name="T5" fmla="*/ 12 h 54"/>
                <a:gd name="T6" fmla="*/ 299 w 570"/>
                <a:gd name="T7" fmla="*/ 23 h 54"/>
                <a:gd name="T8" fmla="*/ 287 w 570"/>
                <a:gd name="T9" fmla="*/ 23 h 54"/>
                <a:gd name="T10" fmla="*/ 276 w 570"/>
                <a:gd name="T11" fmla="*/ 25 h 54"/>
                <a:gd name="T12" fmla="*/ 267 w 570"/>
                <a:gd name="T13" fmla="*/ 25 h 54"/>
                <a:gd name="T14" fmla="*/ 253 w 570"/>
                <a:gd name="T15" fmla="*/ 25 h 54"/>
                <a:gd name="T16" fmla="*/ 242 w 570"/>
                <a:gd name="T17" fmla="*/ 30 h 54"/>
                <a:gd name="T18" fmla="*/ 227 w 570"/>
                <a:gd name="T19" fmla="*/ 30 h 54"/>
                <a:gd name="T20" fmla="*/ 216 w 570"/>
                <a:gd name="T21" fmla="*/ 30 h 54"/>
                <a:gd name="T22" fmla="*/ 207 w 570"/>
                <a:gd name="T23" fmla="*/ 30 h 54"/>
                <a:gd name="T24" fmla="*/ 193 w 570"/>
                <a:gd name="T25" fmla="*/ 30 h 54"/>
                <a:gd name="T26" fmla="*/ 181 w 570"/>
                <a:gd name="T27" fmla="*/ 30 h 54"/>
                <a:gd name="T28" fmla="*/ 171 w 570"/>
                <a:gd name="T29" fmla="*/ 30 h 54"/>
                <a:gd name="T30" fmla="*/ 156 w 570"/>
                <a:gd name="T31" fmla="*/ 30 h 54"/>
                <a:gd name="T32" fmla="*/ 145 w 570"/>
                <a:gd name="T33" fmla="*/ 30 h 54"/>
                <a:gd name="T34" fmla="*/ 131 w 570"/>
                <a:gd name="T35" fmla="*/ 30 h 54"/>
                <a:gd name="T36" fmla="*/ 121 w 570"/>
                <a:gd name="T37" fmla="*/ 30 h 54"/>
                <a:gd name="T38" fmla="*/ 111 w 570"/>
                <a:gd name="T39" fmla="*/ 30 h 54"/>
                <a:gd name="T40" fmla="*/ 96 w 570"/>
                <a:gd name="T41" fmla="*/ 30 h 54"/>
                <a:gd name="T42" fmla="*/ 85 w 570"/>
                <a:gd name="T43" fmla="*/ 32 h 54"/>
                <a:gd name="T44" fmla="*/ 74 w 570"/>
                <a:gd name="T45" fmla="*/ 32 h 54"/>
                <a:gd name="T46" fmla="*/ 60 w 570"/>
                <a:gd name="T47" fmla="*/ 30 h 54"/>
                <a:gd name="T48" fmla="*/ 50 w 570"/>
                <a:gd name="T49" fmla="*/ 30 h 54"/>
                <a:gd name="T50" fmla="*/ 36 w 570"/>
                <a:gd name="T51" fmla="*/ 30 h 54"/>
                <a:gd name="T52" fmla="*/ 25 w 570"/>
                <a:gd name="T53" fmla="*/ 30 h 54"/>
                <a:gd name="T54" fmla="*/ 14 w 570"/>
                <a:gd name="T55" fmla="*/ 25 h 54"/>
                <a:gd name="T56" fmla="*/ 3 w 570"/>
                <a:gd name="T57" fmla="*/ 23 h 54"/>
                <a:gd name="T58" fmla="*/ 3 w 570"/>
                <a:gd name="T59" fmla="*/ 17 h 54"/>
                <a:gd name="T60" fmla="*/ 14 w 570"/>
                <a:gd name="T61" fmla="*/ 9 h 54"/>
                <a:gd name="T62" fmla="*/ 28 w 570"/>
                <a:gd name="T63" fmla="*/ 7 h 54"/>
                <a:gd name="T64" fmla="*/ 40 w 570"/>
                <a:gd name="T65" fmla="*/ 7 h 54"/>
                <a:gd name="T66" fmla="*/ 54 w 570"/>
                <a:gd name="T67" fmla="*/ 4 h 54"/>
                <a:gd name="T68" fmla="*/ 68 w 570"/>
                <a:gd name="T69" fmla="*/ 4 h 54"/>
                <a:gd name="T70" fmla="*/ 82 w 570"/>
                <a:gd name="T71" fmla="*/ 4 h 54"/>
                <a:gd name="T72" fmla="*/ 96 w 570"/>
                <a:gd name="T73" fmla="*/ 4 h 54"/>
                <a:gd name="T74" fmla="*/ 111 w 570"/>
                <a:gd name="T75" fmla="*/ 0 h 54"/>
                <a:gd name="T76" fmla="*/ 125 w 570"/>
                <a:gd name="T77" fmla="*/ 0 h 54"/>
                <a:gd name="T78" fmla="*/ 136 w 570"/>
                <a:gd name="T79" fmla="*/ 0 h 54"/>
                <a:gd name="T80" fmla="*/ 145 w 570"/>
                <a:gd name="T81" fmla="*/ 0 h 54"/>
                <a:gd name="T82" fmla="*/ 156 w 570"/>
                <a:gd name="T83" fmla="*/ 0 h 54"/>
                <a:gd name="T84" fmla="*/ 171 w 570"/>
                <a:gd name="T85" fmla="*/ 0 h 54"/>
                <a:gd name="T86" fmla="*/ 185 w 570"/>
                <a:gd name="T87" fmla="*/ 4 h 54"/>
                <a:gd name="T88" fmla="*/ 202 w 570"/>
                <a:gd name="T89" fmla="*/ 4 h 54"/>
                <a:gd name="T90" fmla="*/ 221 w 570"/>
                <a:gd name="T91" fmla="*/ 4 h 54"/>
                <a:gd name="T92" fmla="*/ 234 w 570"/>
                <a:gd name="T93" fmla="*/ 4 h 54"/>
                <a:gd name="T94" fmla="*/ 248 w 570"/>
                <a:gd name="T95" fmla="*/ 4 h 54"/>
                <a:gd name="T96" fmla="*/ 259 w 570"/>
                <a:gd name="T97" fmla="*/ 4 h 54"/>
                <a:gd name="T98" fmla="*/ 267 w 570"/>
                <a:gd name="T99" fmla="*/ 7 h 5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70" h="54">
                  <a:moveTo>
                    <a:pt x="499" y="11"/>
                  </a:moveTo>
                  <a:lnTo>
                    <a:pt x="505" y="11"/>
                  </a:lnTo>
                  <a:lnTo>
                    <a:pt x="516" y="11"/>
                  </a:lnTo>
                  <a:lnTo>
                    <a:pt x="525" y="11"/>
                  </a:lnTo>
                  <a:lnTo>
                    <a:pt x="537" y="16"/>
                  </a:lnTo>
                  <a:lnTo>
                    <a:pt x="543" y="16"/>
                  </a:lnTo>
                  <a:lnTo>
                    <a:pt x="552" y="16"/>
                  </a:lnTo>
                  <a:lnTo>
                    <a:pt x="558" y="21"/>
                  </a:lnTo>
                  <a:lnTo>
                    <a:pt x="564" y="21"/>
                  </a:lnTo>
                  <a:lnTo>
                    <a:pt x="570" y="33"/>
                  </a:lnTo>
                  <a:lnTo>
                    <a:pt x="564" y="33"/>
                  </a:lnTo>
                  <a:lnTo>
                    <a:pt x="558" y="38"/>
                  </a:lnTo>
                  <a:lnTo>
                    <a:pt x="552" y="38"/>
                  </a:lnTo>
                  <a:lnTo>
                    <a:pt x="543" y="38"/>
                  </a:lnTo>
                  <a:lnTo>
                    <a:pt x="537" y="38"/>
                  </a:lnTo>
                  <a:lnTo>
                    <a:pt x="531" y="42"/>
                  </a:lnTo>
                  <a:lnTo>
                    <a:pt x="525" y="42"/>
                  </a:lnTo>
                  <a:lnTo>
                    <a:pt x="516" y="42"/>
                  </a:lnTo>
                  <a:lnTo>
                    <a:pt x="511" y="42"/>
                  </a:lnTo>
                  <a:lnTo>
                    <a:pt x="505" y="42"/>
                  </a:lnTo>
                  <a:lnTo>
                    <a:pt x="499" y="42"/>
                  </a:lnTo>
                  <a:lnTo>
                    <a:pt x="490" y="42"/>
                  </a:lnTo>
                  <a:lnTo>
                    <a:pt x="478" y="42"/>
                  </a:lnTo>
                  <a:lnTo>
                    <a:pt x="472" y="42"/>
                  </a:lnTo>
                  <a:lnTo>
                    <a:pt x="463" y="42"/>
                  </a:lnTo>
                  <a:lnTo>
                    <a:pt x="457" y="42"/>
                  </a:lnTo>
                  <a:lnTo>
                    <a:pt x="452" y="50"/>
                  </a:lnTo>
                  <a:lnTo>
                    <a:pt x="446" y="50"/>
                  </a:lnTo>
                  <a:lnTo>
                    <a:pt x="437" y="50"/>
                  </a:lnTo>
                  <a:lnTo>
                    <a:pt x="425" y="50"/>
                  </a:lnTo>
                  <a:lnTo>
                    <a:pt x="419" y="50"/>
                  </a:lnTo>
                  <a:lnTo>
                    <a:pt x="413" y="50"/>
                  </a:lnTo>
                  <a:lnTo>
                    <a:pt x="404" y="50"/>
                  </a:lnTo>
                  <a:lnTo>
                    <a:pt x="398" y="50"/>
                  </a:lnTo>
                  <a:lnTo>
                    <a:pt x="393" y="50"/>
                  </a:lnTo>
                  <a:lnTo>
                    <a:pt x="387" y="50"/>
                  </a:lnTo>
                  <a:lnTo>
                    <a:pt x="372" y="50"/>
                  </a:lnTo>
                  <a:lnTo>
                    <a:pt x="366" y="50"/>
                  </a:lnTo>
                  <a:lnTo>
                    <a:pt x="360" y="50"/>
                  </a:lnTo>
                  <a:lnTo>
                    <a:pt x="351" y="50"/>
                  </a:lnTo>
                  <a:lnTo>
                    <a:pt x="345" y="50"/>
                  </a:lnTo>
                  <a:lnTo>
                    <a:pt x="339" y="50"/>
                  </a:lnTo>
                  <a:lnTo>
                    <a:pt x="333" y="50"/>
                  </a:lnTo>
                  <a:lnTo>
                    <a:pt x="325" y="50"/>
                  </a:lnTo>
                  <a:lnTo>
                    <a:pt x="319" y="50"/>
                  </a:lnTo>
                  <a:lnTo>
                    <a:pt x="307" y="50"/>
                  </a:lnTo>
                  <a:lnTo>
                    <a:pt x="298" y="50"/>
                  </a:lnTo>
                  <a:lnTo>
                    <a:pt x="292" y="50"/>
                  </a:lnTo>
                  <a:lnTo>
                    <a:pt x="286" y="50"/>
                  </a:lnTo>
                  <a:lnTo>
                    <a:pt x="280" y="50"/>
                  </a:lnTo>
                  <a:lnTo>
                    <a:pt x="271" y="50"/>
                  </a:lnTo>
                  <a:lnTo>
                    <a:pt x="266" y="50"/>
                  </a:lnTo>
                  <a:lnTo>
                    <a:pt x="254" y="50"/>
                  </a:lnTo>
                  <a:lnTo>
                    <a:pt x="245" y="50"/>
                  </a:lnTo>
                  <a:lnTo>
                    <a:pt x="239" y="50"/>
                  </a:lnTo>
                  <a:lnTo>
                    <a:pt x="233" y="50"/>
                  </a:lnTo>
                  <a:lnTo>
                    <a:pt x="227" y="50"/>
                  </a:lnTo>
                  <a:lnTo>
                    <a:pt x="218" y="50"/>
                  </a:lnTo>
                  <a:lnTo>
                    <a:pt x="212" y="50"/>
                  </a:lnTo>
                  <a:lnTo>
                    <a:pt x="207" y="50"/>
                  </a:lnTo>
                  <a:lnTo>
                    <a:pt x="192" y="50"/>
                  </a:lnTo>
                  <a:lnTo>
                    <a:pt x="186" y="50"/>
                  </a:lnTo>
                  <a:lnTo>
                    <a:pt x="180" y="50"/>
                  </a:lnTo>
                  <a:lnTo>
                    <a:pt x="174" y="50"/>
                  </a:lnTo>
                  <a:lnTo>
                    <a:pt x="165" y="54"/>
                  </a:lnTo>
                  <a:lnTo>
                    <a:pt x="159" y="54"/>
                  </a:lnTo>
                  <a:lnTo>
                    <a:pt x="153" y="54"/>
                  </a:lnTo>
                  <a:lnTo>
                    <a:pt x="148" y="54"/>
                  </a:lnTo>
                  <a:lnTo>
                    <a:pt x="139" y="54"/>
                  </a:lnTo>
                  <a:lnTo>
                    <a:pt x="127" y="54"/>
                  </a:lnTo>
                  <a:lnTo>
                    <a:pt x="121" y="54"/>
                  </a:lnTo>
                  <a:lnTo>
                    <a:pt x="112" y="50"/>
                  </a:lnTo>
                  <a:lnTo>
                    <a:pt x="106" y="50"/>
                  </a:lnTo>
                  <a:lnTo>
                    <a:pt x="100" y="50"/>
                  </a:lnTo>
                  <a:lnTo>
                    <a:pt x="94" y="50"/>
                  </a:lnTo>
                  <a:lnTo>
                    <a:pt x="86" y="50"/>
                  </a:lnTo>
                  <a:lnTo>
                    <a:pt x="74" y="50"/>
                  </a:lnTo>
                  <a:lnTo>
                    <a:pt x="68" y="50"/>
                  </a:lnTo>
                  <a:lnTo>
                    <a:pt x="59" y="50"/>
                  </a:lnTo>
                  <a:lnTo>
                    <a:pt x="53" y="50"/>
                  </a:lnTo>
                  <a:lnTo>
                    <a:pt x="47" y="50"/>
                  </a:lnTo>
                  <a:lnTo>
                    <a:pt x="41" y="50"/>
                  </a:lnTo>
                  <a:lnTo>
                    <a:pt x="32" y="42"/>
                  </a:lnTo>
                  <a:lnTo>
                    <a:pt x="26" y="42"/>
                  </a:lnTo>
                  <a:lnTo>
                    <a:pt x="21" y="42"/>
                  </a:lnTo>
                  <a:lnTo>
                    <a:pt x="15" y="42"/>
                  </a:lnTo>
                  <a:lnTo>
                    <a:pt x="6" y="38"/>
                  </a:lnTo>
                  <a:lnTo>
                    <a:pt x="0" y="33"/>
                  </a:lnTo>
                  <a:lnTo>
                    <a:pt x="0" y="28"/>
                  </a:lnTo>
                  <a:lnTo>
                    <a:pt x="6" y="28"/>
                  </a:lnTo>
                  <a:lnTo>
                    <a:pt x="15" y="21"/>
                  </a:lnTo>
                  <a:lnTo>
                    <a:pt x="21" y="21"/>
                  </a:lnTo>
                  <a:lnTo>
                    <a:pt x="26" y="16"/>
                  </a:lnTo>
                  <a:lnTo>
                    <a:pt x="41" y="16"/>
                  </a:lnTo>
                  <a:lnTo>
                    <a:pt x="47" y="11"/>
                  </a:lnTo>
                  <a:lnTo>
                    <a:pt x="53" y="11"/>
                  </a:lnTo>
                  <a:lnTo>
                    <a:pt x="59" y="11"/>
                  </a:lnTo>
                  <a:lnTo>
                    <a:pt x="68" y="11"/>
                  </a:lnTo>
                  <a:lnTo>
                    <a:pt x="74" y="11"/>
                  </a:lnTo>
                  <a:lnTo>
                    <a:pt x="86" y="11"/>
                  </a:lnTo>
                  <a:lnTo>
                    <a:pt x="94" y="11"/>
                  </a:lnTo>
                  <a:lnTo>
                    <a:pt x="100" y="7"/>
                  </a:lnTo>
                  <a:lnTo>
                    <a:pt x="112" y="7"/>
                  </a:lnTo>
                  <a:lnTo>
                    <a:pt x="121" y="7"/>
                  </a:lnTo>
                  <a:lnTo>
                    <a:pt x="127" y="7"/>
                  </a:lnTo>
                  <a:lnTo>
                    <a:pt x="133" y="7"/>
                  </a:lnTo>
                  <a:lnTo>
                    <a:pt x="139" y="7"/>
                  </a:lnTo>
                  <a:lnTo>
                    <a:pt x="153" y="7"/>
                  </a:lnTo>
                  <a:lnTo>
                    <a:pt x="159" y="7"/>
                  </a:lnTo>
                  <a:lnTo>
                    <a:pt x="174" y="7"/>
                  </a:lnTo>
                  <a:lnTo>
                    <a:pt x="180" y="7"/>
                  </a:lnTo>
                  <a:lnTo>
                    <a:pt x="186" y="7"/>
                  </a:lnTo>
                  <a:lnTo>
                    <a:pt x="201" y="0"/>
                  </a:lnTo>
                  <a:lnTo>
                    <a:pt x="207" y="0"/>
                  </a:lnTo>
                  <a:lnTo>
                    <a:pt x="212" y="0"/>
                  </a:lnTo>
                  <a:lnTo>
                    <a:pt x="218" y="0"/>
                  </a:lnTo>
                  <a:lnTo>
                    <a:pt x="233" y="0"/>
                  </a:lnTo>
                  <a:lnTo>
                    <a:pt x="239" y="0"/>
                  </a:lnTo>
                  <a:lnTo>
                    <a:pt x="245" y="0"/>
                  </a:lnTo>
                  <a:lnTo>
                    <a:pt x="254" y="0"/>
                  </a:lnTo>
                  <a:lnTo>
                    <a:pt x="260" y="0"/>
                  </a:lnTo>
                  <a:lnTo>
                    <a:pt x="266" y="0"/>
                  </a:lnTo>
                  <a:lnTo>
                    <a:pt x="271" y="0"/>
                  </a:lnTo>
                  <a:lnTo>
                    <a:pt x="280" y="0"/>
                  </a:lnTo>
                  <a:lnTo>
                    <a:pt x="286" y="0"/>
                  </a:lnTo>
                  <a:lnTo>
                    <a:pt x="292" y="0"/>
                  </a:lnTo>
                  <a:lnTo>
                    <a:pt x="298" y="0"/>
                  </a:lnTo>
                  <a:lnTo>
                    <a:pt x="313" y="0"/>
                  </a:lnTo>
                  <a:lnTo>
                    <a:pt x="319" y="0"/>
                  </a:lnTo>
                  <a:lnTo>
                    <a:pt x="325" y="0"/>
                  </a:lnTo>
                  <a:lnTo>
                    <a:pt x="339" y="0"/>
                  </a:lnTo>
                  <a:lnTo>
                    <a:pt x="345" y="7"/>
                  </a:lnTo>
                  <a:lnTo>
                    <a:pt x="360" y="7"/>
                  </a:lnTo>
                  <a:lnTo>
                    <a:pt x="366" y="7"/>
                  </a:lnTo>
                  <a:lnTo>
                    <a:pt x="378" y="7"/>
                  </a:lnTo>
                  <a:lnTo>
                    <a:pt x="393" y="7"/>
                  </a:lnTo>
                  <a:lnTo>
                    <a:pt x="398" y="7"/>
                  </a:lnTo>
                  <a:lnTo>
                    <a:pt x="413" y="7"/>
                  </a:lnTo>
                  <a:lnTo>
                    <a:pt x="419" y="7"/>
                  </a:lnTo>
                  <a:lnTo>
                    <a:pt x="431" y="7"/>
                  </a:lnTo>
                  <a:lnTo>
                    <a:pt x="437" y="7"/>
                  </a:lnTo>
                  <a:lnTo>
                    <a:pt x="446" y="7"/>
                  </a:lnTo>
                  <a:lnTo>
                    <a:pt x="452" y="7"/>
                  </a:lnTo>
                  <a:lnTo>
                    <a:pt x="463" y="7"/>
                  </a:lnTo>
                  <a:lnTo>
                    <a:pt x="472" y="7"/>
                  </a:lnTo>
                  <a:lnTo>
                    <a:pt x="478" y="7"/>
                  </a:lnTo>
                  <a:lnTo>
                    <a:pt x="484" y="7"/>
                  </a:lnTo>
                  <a:lnTo>
                    <a:pt x="484" y="11"/>
                  </a:lnTo>
                  <a:lnTo>
                    <a:pt x="490" y="11"/>
                  </a:lnTo>
                  <a:lnTo>
                    <a:pt x="499"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grpSp>
    </p:spTree>
    <p:extLst>
      <p:ext uri="{BB962C8B-B14F-4D97-AF65-F5344CB8AC3E}">
        <p14:creationId xmlns:p14="http://schemas.microsoft.com/office/powerpoint/2010/main" val="17606271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de classe</a:t>
            </a:r>
            <a:endParaRPr lang="fr-FR" dirty="0"/>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a:blip r:embed="rId2"/>
          <a:stretch>
            <a:fillRect/>
          </a:stretch>
        </p:blipFill>
        <p:spPr>
          <a:xfrm>
            <a:off x="174045" y="1412776"/>
            <a:ext cx="8903101" cy="2016224"/>
          </a:xfrm>
          <a:prstGeom prst="rect">
            <a:avLst/>
          </a:prstGeom>
        </p:spPr>
      </p:pic>
    </p:spTree>
    <p:extLst>
      <p:ext uri="{BB962C8B-B14F-4D97-AF65-F5344CB8AC3E}">
        <p14:creationId xmlns:p14="http://schemas.microsoft.com/office/powerpoint/2010/main" val="27551843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Instanciation</a:t>
            </a:r>
            <a:endParaRPr lang="fr-FR" dirty="0"/>
          </a:p>
        </p:txBody>
      </p:sp>
      <p:sp>
        <p:nvSpPr>
          <p:cNvPr id="3" name="Espace réservé du contenu 2"/>
          <p:cNvSpPr>
            <a:spLocks noGrp="1"/>
          </p:cNvSpPr>
          <p:nvPr>
            <p:ph idx="1"/>
          </p:nvPr>
        </p:nvSpPr>
        <p:spPr/>
        <p:txBody>
          <a:bodyPr/>
          <a:lstStyle/>
          <a:p>
            <a:r>
              <a:rPr lang="fr-FR" dirty="0" smtClean="0"/>
              <a:t>Contrairement à la plupart des langages il n’y a pas de mot clé new pour instancier une classe</a:t>
            </a:r>
          </a:p>
          <a:p>
            <a:r>
              <a:rPr lang="fr-FR" dirty="0" smtClean="0"/>
              <a:t>Il suffit de faire x = </a:t>
            </a:r>
            <a:r>
              <a:rPr lang="fr-FR" dirty="0" err="1" smtClean="0"/>
              <a:t>NomClasse</a:t>
            </a:r>
            <a:r>
              <a:rPr lang="fr-FR" dirty="0" smtClean="0"/>
              <a:t>()</a:t>
            </a:r>
            <a:endParaRPr lang="fr-FR" dirty="0"/>
          </a:p>
        </p:txBody>
      </p:sp>
      <p:pic>
        <p:nvPicPr>
          <p:cNvPr id="5" name="Image 4"/>
          <p:cNvPicPr>
            <a:picLocks noChangeAspect="1"/>
          </p:cNvPicPr>
          <p:nvPr/>
        </p:nvPicPr>
        <p:blipFill>
          <a:blip r:embed="rId2"/>
          <a:stretch>
            <a:fillRect/>
          </a:stretch>
        </p:blipFill>
        <p:spPr>
          <a:xfrm>
            <a:off x="1979712" y="3212976"/>
            <a:ext cx="5083050" cy="871910"/>
          </a:xfrm>
          <a:prstGeom prst="rect">
            <a:avLst/>
          </a:prstGeom>
        </p:spPr>
      </p:pic>
    </p:spTree>
    <p:extLst>
      <p:ext uri="{BB962C8B-B14F-4D97-AF65-F5344CB8AC3E}">
        <p14:creationId xmlns:p14="http://schemas.microsoft.com/office/powerpoint/2010/main" val="21195435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Constructeur paramétré</a:t>
            </a:r>
            <a:endParaRPr lang="fr-FR" dirty="0"/>
          </a:p>
        </p:txBody>
      </p:sp>
      <p:sp>
        <p:nvSpPr>
          <p:cNvPr id="3" name="Espace réservé du contenu 2"/>
          <p:cNvSpPr>
            <a:spLocks noGrp="1"/>
          </p:cNvSpPr>
          <p:nvPr>
            <p:ph idx="1"/>
          </p:nvPr>
        </p:nvSpPr>
        <p:spPr/>
        <p:txBody>
          <a:bodyPr/>
          <a:lstStyle/>
          <a:p>
            <a:r>
              <a:rPr lang="fr-FR" dirty="0" smtClean="0"/>
              <a:t>Il suffit de rajouter des paramètres après self</a:t>
            </a:r>
          </a:p>
          <a:p>
            <a:r>
              <a:rPr lang="fr-FR" dirty="0" smtClean="0"/>
              <a:t>Les paramètres peuvent avoir des valeurs par défaut</a:t>
            </a:r>
            <a:endParaRPr lang="fr-FR" dirty="0"/>
          </a:p>
        </p:txBody>
      </p:sp>
      <p:pic>
        <p:nvPicPr>
          <p:cNvPr id="4" name="Image 3"/>
          <p:cNvPicPr>
            <a:picLocks noChangeAspect="1"/>
          </p:cNvPicPr>
          <p:nvPr/>
        </p:nvPicPr>
        <p:blipFill>
          <a:blip r:embed="rId2"/>
          <a:stretch>
            <a:fillRect/>
          </a:stretch>
        </p:blipFill>
        <p:spPr>
          <a:xfrm>
            <a:off x="1187624" y="2990081"/>
            <a:ext cx="5403224" cy="2743175"/>
          </a:xfrm>
          <a:prstGeom prst="rect">
            <a:avLst/>
          </a:prstGeom>
        </p:spPr>
      </p:pic>
      <p:pic>
        <p:nvPicPr>
          <p:cNvPr id="5" name="Image 4"/>
          <p:cNvPicPr>
            <a:picLocks noChangeAspect="1"/>
          </p:cNvPicPr>
          <p:nvPr/>
        </p:nvPicPr>
        <p:blipFill>
          <a:blip r:embed="rId3"/>
          <a:stretch>
            <a:fillRect/>
          </a:stretch>
        </p:blipFill>
        <p:spPr>
          <a:xfrm>
            <a:off x="5249975" y="5301208"/>
            <a:ext cx="3897794" cy="1294815"/>
          </a:xfrm>
          <a:prstGeom prst="rect">
            <a:avLst/>
          </a:prstGeom>
        </p:spPr>
      </p:pic>
    </p:spTree>
    <p:extLst>
      <p:ext uri="{BB962C8B-B14F-4D97-AF65-F5344CB8AC3E}">
        <p14:creationId xmlns:p14="http://schemas.microsoft.com/office/powerpoint/2010/main" val="36014118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Méthodes</a:t>
            </a:r>
            <a:endParaRPr lang="fr-FR" dirty="0"/>
          </a:p>
        </p:txBody>
      </p:sp>
      <p:sp>
        <p:nvSpPr>
          <p:cNvPr id="3" name="Espace réservé du contenu 2"/>
          <p:cNvSpPr>
            <a:spLocks noGrp="1"/>
          </p:cNvSpPr>
          <p:nvPr>
            <p:ph idx="1"/>
          </p:nvPr>
        </p:nvSpPr>
        <p:spPr/>
        <p:txBody>
          <a:bodyPr/>
          <a:lstStyle/>
          <a:p>
            <a:r>
              <a:rPr lang="fr-FR" dirty="0" smtClean="0"/>
              <a:t>Les classes possèdent des méthodes</a:t>
            </a:r>
          </a:p>
          <a:p>
            <a:pPr lvl="1"/>
            <a:r>
              <a:rPr lang="fr-FR" dirty="0" smtClean="0"/>
              <a:t>Ce sont des fonctions</a:t>
            </a:r>
          </a:p>
          <a:p>
            <a:pPr lvl="1"/>
            <a:r>
              <a:rPr lang="fr-FR" dirty="0" smtClean="0"/>
              <a:t>Méthodes d’instance</a:t>
            </a:r>
          </a:p>
          <a:p>
            <a:pPr lvl="1"/>
            <a:r>
              <a:rPr lang="fr-FR" dirty="0" smtClean="0"/>
              <a:t>Le premier argument est self</a:t>
            </a:r>
          </a:p>
          <a:p>
            <a:pPr lvl="1"/>
            <a:endParaRPr lang="fr-FR" dirty="0"/>
          </a:p>
        </p:txBody>
      </p:sp>
      <p:pic>
        <p:nvPicPr>
          <p:cNvPr id="4" name="Image 3"/>
          <p:cNvPicPr>
            <a:picLocks noChangeAspect="1"/>
          </p:cNvPicPr>
          <p:nvPr/>
        </p:nvPicPr>
        <p:blipFill>
          <a:blip r:embed="rId2"/>
          <a:stretch>
            <a:fillRect/>
          </a:stretch>
        </p:blipFill>
        <p:spPr>
          <a:xfrm>
            <a:off x="1835696" y="3501008"/>
            <a:ext cx="5422521" cy="2691755"/>
          </a:xfrm>
          <a:prstGeom prst="rect">
            <a:avLst/>
          </a:prstGeom>
        </p:spPr>
      </p:pic>
    </p:spTree>
    <p:extLst>
      <p:ext uri="{BB962C8B-B14F-4D97-AF65-F5344CB8AC3E}">
        <p14:creationId xmlns:p14="http://schemas.microsoft.com/office/powerpoint/2010/main" val="15911919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de propriété</a:t>
            </a:r>
            <a:endParaRPr lang="fr-FR" dirty="0"/>
          </a:p>
        </p:txBody>
      </p:sp>
      <p:pic>
        <p:nvPicPr>
          <p:cNvPr id="5" name="Espace réservé du contenu 4"/>
          <p:cNvPicPr>
            <a:picLocks noGrp="1" noChangeAspect="1"/>
          </p:cNvPicPr>
          <p:nvPr>
            <p:ph idx="1"/>
          </p:nvPr>
        </p:nvPicPr>
        <p:blipFill>
          <a:blip r:embed="rId2"/>
          <a:stretch>
            <a:fillRect/>
          </a:stretch>
        </p:blipFill>
        <p:spPr>
          <a:xfrm>
            <a:off x="2051720" y="1772816"/>
            <a:ext cx="5622411" cy="3752602"/>
          </a:xfrm>
          <a:prstGeom prst="rect">
            <a:avLst/>
          </a:prstGeom>
        </p:spPr>
      </p:pic>
      <p:pic>
        <p:nvPicPr>
          <p:cNvPr id="6" name="Image 5"/>
          <p:cNvPicPr>
            <a:picLocks noChangeAspect="1"/>
          </p:cNvPicPr>
          <p:nvPr/>
        </p:nvPicPr>
        <p:blipFill>
          <a:blip r:embed="rId3"/>
          <a:stretch>
            <a:fillRect/>
          </a:stretch>
        </p:blipFill>
        <p:spPr>
          <a:xfrm>
            <a:off x="5479394" y="5589240"/>
            <a:ext cx="3549864" cy="814189"/>
          </a:xfrm>
          <a:prstGeom prst="rect">
            <a:avLst/>
          </a:prstGeom>
        </p:spPr>
      </p:pic>
    </p:spTree>
    <p:extLst>
      <p:ext uri="{BB962C8B-B14F-4D97-AF65-F5344CB8AC3E}">
        <p14:creationId xmlns:p14="http://schemas.microsoft.com/office/powerpoint/2010/main" val="12230803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re 1"/>
          <p:cNvSpPr>
            <a:spLocks noGrp="1"/>
          </p:cNvSpPr>
          <p:nvPr>
            <p:ph type="title"/>
          </p:nvPr>
        </p:nvSpPr>
        <p:spPr>
          <a:xfrm>
            <a:off x="1187450" y="12700"/>
            <a:ext cx="7829550" cy="1143000"/>
          </a:xfrm>
        </p:spPr>
        <p:txBody>
          <a:bodyPr/>
          <a:lstStyle/>
          <a:p>
            <a:r>
              <a:rPr lang="fr-FR" altLang="fr-FR" dirty="0" smtClean="0"/>
              <a:t>Python</a:t>
            </a:r>
          </a:p>
        </p:txBody>
      </p:sp>
      <p:sp>
        <p:nvSpPr>
          <p:cNvPr id="3075" name="Espace réservé du contenu 2"/>
          <p:cNvSpPr>
            <a:spLocks noGrp="1"/>
          </p:cNvSpPr>
          <p:nvPr>
            <p:ph idx="1"/>
          </p:nvPr>
        </p:nvSpPr>
        <p:spPr>
          <a:xfrm>
            <a:off x="179388" y="1412875"/>
            <a:ext cx="8766175" cy="5040313"/>
          </a:xfrm>
        </p:spPr>
        <p:txBody>
          <a:bodyPr/>
          <a:lstStyle/>
          <a:p>
            <a:r>
              <a:rPr lang="fr-FR" altLang="fr-FR" dirty="0" smtClean="0"/>
              <a:t>Python </a:t>
            </a:r>
            <a:r>
              <a:rPr lang="fr-FR" altLang="fr-FR" dirty="0"/>
              <a:t>est </a:t>
            </a:r>
            <a:r>
              <a:rPr lang="fr-FR" altLang="fr-FR" dirty="0" smtClean="0"/>
              <a:t>doté</a:t>
            </a:r>
          </a:p>
          <a:p>
            <a:pPr lvl="1"/>
            <a:r>
              <a:rPr lang="fr-FR" altLang="fr-FR" dirty="0" smtClean="0"/>
              <a:t>d'un </a:t>
            </a:r>
            <a:r>
              <a:rPr lang="fr-FR" altLang="fr-FR" dirty="0"/>
              <a:t>typage dynamique </a:t>
            </a:r>
            <a:r>
              <a:rPr lang="fr-FR" altLang="fr-FR" dirty="0" smtClean="0"/>
              <a:t>fort</a:t>
            </a:r>
          </a:p>
          <a:p>
            <a:pPr lvl="1"/>
            <a:r>
              <a:rPr lang="fr-FR" altLang="fr-FR" dirty="0" smtClean="0"/>
              <a:t>d'une </a:t>
            </a:r>
            <a:r>
              <a:rPr lang="fr-FR" altLang="fr-FR" dirty="0"/>
              <a:t>gestion automatique de la mémoire par </a:t>
            </a:r>
            <a:r>
              <a:rPr lang="fr-FR" altLang="fr-FR" dirty="0" smtClean="0"/>
              <a:t>ramasse-miettes</a:t>
            </a:r>
          </a:p>
          <a:p>
            <a:pPr lvl="1"/>
            <a:r>
              <a:rPr lang="fr-FR" altLang="fr-FR" dirty="0" smtClean="0"/>
              <a:t>d'un </a:t>
            </a:r>
            <a:r>
              <a:rPr lang="fr-FR" altLang="fr-FR" dirty="0"/>
              <a:t>système de gestion d'exception</a:t>
            </a:r>
          </a:p>
          <a:p>
            <a:r>
              <a:rPr lang="fr-FR" altLang="fr-FR" dirty="0"/>
              <a:t>Similaire à </a:t>
            </a:r>
            <a:r>
              <a:rPr lang="fr-FR" altLang="fr-FR" dirty="0" smtClean="0"/>
              <a:t>Perl </a:t>
            </a:r>
            <a:r>
              <a:rPr lang="fr-FR" altLang="fr-FR" dirty="0"/>
              <a:t>et </a:t>
            </a:r>
            <a:r>
              <a:rPr lang="fr-FR" altLang="fr-FR" dirty="0" smtClean="0"/>
              <a:t>Ruby</a:t>
            </a:r>
          </a:p>
        </p:txBody>
      </p:sp>
      <p:pic>
        <p:nvPicPr>
          <p:cNvPr id="5" name="Picture 4"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86" y="4149080"/>
            <a:ext cx="4629150" cy="137160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p:cNvPicPr>
            <a:picLocks noChangeAspect="1"/>
          </p:cNvPicPr>
          <p:nvPr/>
        </p:nvPicPr>
        <p:blipFill>
          <a:blip r:embed="rId3"/>
          <a:stretch>
            <a:fillRect/>
          </a:stretch>
        </p:blipFill>
        <p:spPr>
          <a:xfrm>
            <a:off x="5489723" y="5167313"/>
            <a:ext cx="6715125" cy="1285875"/>
          </a:xfrm>
          <a:prstGeom prst="rect">
            <a:avLst/>
          </a:prstGeom>
        </p:spPr>
      </p:pic>
    </p:spTree>
    <p:extLst>
      <p:ext uri="{BB962C8B-B14F-4D97-AF65-F5344CB8AC3E}">
        <p14:creationId xmlns:p14="http://schemas.microsoft.com/office/powerpoint/2010/main" val="7004616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Attributs statiques</a:t>
            </a:r>
            <a:endParaRPr lang="fr-FR" dirty="0"/>
          </a:p>
        </p:txBody>
      </p:sp>
      <p:sp>
        <p:nvSpPr>
          <p:cNvPr id="3" name="Espace réservé du contenu 2"/>
          <p:cNvSpPr>
            <a:spLocks noGrp="1"/>
          </p:cNvSpPr>
          <p:nvPr>
            <p:ph idx="1"/>
          </p:nvPr>
        </p:nvSpPr>
        <p:spPr/>
        <p:txBody>
          <a:bodyPr/>
          <a:lstStyle/>
          <a:p>
            <a:r>
              <a:rPr lang="fr-FR" dirty="0" smtClean="0"/>
              <a:t>En Python, les attributs statiques sont des variables de la classe</a:t>
            </a:r>
          </a:p>
          <a:p>
            <a:pPr lvl="1"/>
            <a:r>
              <a:rPr lang="fr-FR" dirty="0" smtClean="0"/>
              <a:t>Pas de mot clé </a:t>
            </a:r>
            <a:r>
              <a:rPr lang="fr-FR" dirty="0" err="1" smtClean="0"/>
              <a:t>static</a:t>
            </a:r>
            <a:r>
              <a:rPr lang="fr-FR" dirty="0" smtClean="0"/>
              <a:t> contrairement à C#, C++ et Java</a:t>
            </a:r>
          </a:p>
          <a:p>
            <a:pPr lvl="1"/>
            <a:endParaRPr lang="fr-FR" dirty="0" smtClean="0"/>
          </a:p>
        </p:txBody>
      </p:sp>
      <p:pic>
        <p:nvPicPr>
          <p:cNvPr id="4" name="Image 3"/>
          <p:cNvPicPr>
            <a:picLocks noChangeAspect="1"/>
          </p:cNvPicPr>
          <p:nvPr/>
        </p:nvPicPr>
        <p:blipFill>
          <a:blip r:embed="rId2"/>
          <a:stretch>
            <a:fillRect/>
          </a:stretch>
        </p:blipFill>
        <p:spPr>
          <a:xfrm>
            <a:off x="2378446" y="2837680"/>
            <a:ext cx="3779665" cy="3039591"/>
          </a:xfrm>
          <a:prstGeom prst="rect">
            <a:avLst/>
          </a:prstGeom>
        </p:spPr>
      </p:pic>
    </p:spTree>
    <p:extLst>
      <p:ext uri="{BB962C8B-B14F-4D97-AF65-F5344CB8AC3E}">
        <p14:creationId xmlns:p14="http://schemas.microsoft.com/office/powerpoint/2010/main" val="2929420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Méthodes statiques</a:t>
            </a:r>
            <a:endParaRPr lang="fr-FR" dirty="0"/>
          </a:p>
        </p:txBody>
      </p:sp>
      <p:sp>
        <p:nvSpPr>
          <p:cNvPr id="3" name="Espace réservé du contenu 2"/>
          <p:cNvSpPr>
            <a:spLocks noGrp="1"/>
          </p:cNvSpPr>
          <p:nvPr>
            <p:ph idx="1"/>
          </p:nvPr>
        </p:nvSpPr>
        <p:spPr/>
        <p:txBody>
          <a:bodyPr/>
          <a:lstStyle/>
          <a:p>
            <a:r>
              <a:rPr lang="fr-FR" dirty="0" smtClean="0"/>
              <a:t>En Python, les méthodes statiques sont des méthodes de la classe sans self</a:t>
            </a:r>
          </a:p>
          <a:p>
            <a:pPr lvl="1"/>
            <a:r>
              <a:rPr lang="fr-FR" dirty="0" smtClean="0"/>
              <a:t>Décoration @</a:t>
            </a:r>
            <a:r>
              <a:rPr lang="fr-FR" dirty="0" err="1" smtClean="0"/>
              <a:t>staticmethod</a:t>
            </a:r>
            <a:r>
              <a:rPr lang="fr-FR" dirty="0" smtClean="0"/>
              <a:t> ou @</a:t>
            </a:r>
            <a:r>
              <a:rPr lang="fr-FR" dirty="0" err="1" smtClean="0"/>
              <a:t>classmethod</a:t>
            </a:r>
            <a:endParaRPr lang="fr-FR" dirty="0" smtClean="0"/>
          </a:p>
          <a:p>
            <a:pPr lvl="1"/>
            <a:r>
              <a:rPr lang="fr-FR" dirty="0" smtClean="0"/>
              <a:t>@</a:t>
            </a:r>
            <a:r>
              <a:rPr lang="fr-FR" dirty="0" err="1" smtClean="0"/>
              <a:t>classmethod</a:t>
            </a:r>
            <a:r>
              <a:rPr lang="fr-FR" dirty="0" smtClean="0"/>
              <a:t> prend comme premier argument la classe</a:t>
            </a:r>
          </a:p>
        </p:txBody>
      </p:sp>
      <p:pic>
        <p:nvPicPr>
          <p:cNvPr id="4" name="Image 3"/>
          <p:cNvPicPr>
            <a:picLocks noChangeAspect="1"/>
          </p:cNvPicPr>
          <p:nvPr/>
        </p:nvPicPr>
        <p:blipFill>
          <a:blip r:embed="rId2"/>
          <a:stretch>
            <a:fillRect/>
          </a:stretch>
        </p:blipFill>
        <p:spPr>
          <a:xfrm>
            <a:off x="2771800" y="3356992"/>
            <a:ext cx="3257354" cy="3096344"/>
          </a:xfrm>
          <a:prstGeom prst="rect">
            <a:avLst/>
          </a:prstGeom>
        </p:spPr>
      </p:pic>
    </p:spTree>
    <p:extLst>
      <p:ext uri="{BB962C8B-B14F-4D97-AF65-F5344CB8AC3E}">
        <p14:creationId xmlns:p14="http://schemas.microsoft.com/office/powerpoint/2010/main" val="33401111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Scripting</a:t>
            </a:r>
            <a:endParaRPr lang="fr-FR" dirty="0"/>
          </a:p>
        </p:txBody>
      </p:sp>
      <p:sp>
        <p:nvSpPr>
          <p:cNvPr id="3" name="Espace réservé du contenu 2"/>
          <p:cNvSpPr>
            <a:spLocks noGrp="1"/>
          </p:cNvSpPr>
          <p:nvPr>
            <p:ph idx="1"/>
          </p:nvPr>
        </p:nvSpPr>
        <p:spPr/>
        <p:txBody>
          <a:bodyPr/>
          <a:lstStyle/>
          <a:p>
            <a:r>
              <a:rPr lang="fr-FR" dirty="0" smtClean="0"/>
              <a:t>Python est très utilisé pour du </a:t>
            </a:r>
            <a:r>
              <a:rPr lang="fr-FR" dirty="0" err="1" smtClean="0"/>
              <a:t>scripting</a:t>
            </a:r>
            <a:r>
              <a:rPr lang="fr-FR" dirty="0" smtClean="0"/>
              <a:t> d’OS</a:t>
            </a:r>
          </a:p>
          <a:p>
            <a:pPr lvl="1"/>
            <a:r>
              <a:rPr lang="fr-FR" dirty="0" smtClean="0"/>
              <a:t>Utilise des fonctions systèmes</a:t>
            </a:r>
          </a:p>
          <a:p>
            <a:r>
              <a:rPr lang="fr-FR" dirty="0" smtClean="0"/>
              <a:t>Modules OS, Sys, …</a:t>
            </a:r>
            <a:endParaRPr lang="fr-FR" dirty="0"/>
          </a:p>
        </p:txBody>
      </p:sp>
    </p:spTree>
    <p:extLst>
      <p:ext uri="{BB962C8B-B14F-4D97-AF65-F5344CB8AC3E}">
        <p14:creationId xmlns:p14="http://schemas.microsoft.com/office/powerpoint/2010/main" val="109512681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OS</a:t>
            </a:r>
            <a:endParaRPr lang="fr-FR" dirty="0"/>
          </a:p>
        </p:txBody>
      </p:sp>
      <p:sp>
        <p:nvSpPr>
          <p:cNvPr id="3" name="Espace réservé du contenu 2"/>
          <p:cNvSpPr>
            <a:spLocks noGrp="1"/>
          </p:cNvSpPr>
          <p:nvPr>
            <p:ph idx="1"/>
          </p:nvPr>
        </p:nvSpPr>
        <p:spPr/>
        <p:txBody>
          <a:bodyPr/>
          <a:lstStyle/>
          <a:p>
            <a:r>
              <a:rPr lang="fr-FR" dirty="0" smtClean="0"/>
              <a:t>Module os</a:t>
            </a:r>
          </a:p>
          <a:p>
            <a:pPr lvl="1"/>
            <a:r>
              <a:rPr lang="fr-FR" dirty="0" err="1" smtClean="0"/>
              <a:t>Getcwd</a:t>
            </a:r>
            <a:r>
              <a:rPr lang="fr-FR" dirty="0" smtClean="0"/>
              <a:t>() (</a:t>
            </a:r>
            <a:r>
              <a:rPr lang="fr-FR" dirty="0" err="1" smtClean="0"/>
              <a:t>Get</a:t>
            </a:r>
            <a:r>
              <a:rPr lang="fr-FR" dirty="0" smtClean="0"/>
              <a:t> </a:t>
            </a:r>
            <a:r>
              <a:rPr lang="fr-FR" dirty="0" err="1" smtClean="0"/>
              <a:t>Working</a:t>
            </a:r>
            <a:r>
              <a:rPr lang="fr-FR" dirty="0" smtClean="0"/>
              <a:t> Directory)</a:t>
            </a:r>
          </a:p>
          <a:p>
            <a:pPr lvl="1"/>
            <a:r>
              <a:rPr lang="fr-FR" dirty="0" err="1"/>
              <a:t>o</a:t>
            </a:r>
            <a:r>
              <a:rPr lang="fr-FR" dirty="0" err="1" smtClean="0"/>
              <a:t>s.getcwd</a:t>
            </a:r>
            <a:r>
              <a:rPr lang="fr-FR" dirty="0" smtClean="0"/>
              <a:t>()</a:t>
            </a:r>
          </a:p>
          <a:p>
            <a:r>
              <a:rPr lang="fr-FR" dirty="0" err="1" smtClean="0"/>
              <a:t>Accés</a:t>
            </a:r>
            <a:r>
              <a:rPr lang="fr-FR" dirty="0" smtClean="0"/>
              <a:t> à une commande système</a:t>
            </a:r>
          </a:p>
          <a:p>
            <a:pPr lvl="1"/>
            <a:r>
              <a:rPr lang="fr-FR" dirty="0" err="1" smtClean="0"/>
              <a:t>os.system</a:t>
            </a:r>
            <a:r>
              <a:rPr lang="fr-FR" dirty="0" smtClean="0"/>
              <a:t>()</a:t>
            </a:r>
          </a:p>
          <a:p>
            <a:pPr lvl="1"/>
            <a:r>
              <a:rPr lang="fr-FR" dirty="0" smtClean="0"/>
              <a:t>Renvoie un code d’erreur</a:t>
            </a:r>
          </a:p>
          <a:p>
            <a:pPr lvl="1"/>
            <a:endParaRPr lang="fr-FR" dirty="0"/>
          </a:p>
          <a:p>
            <a:pPr lvl="1"/>
            <a:r>
              <a:rPr lang="fr-FR" dirty="0" err="1" smtClean="0"/>
              <a:t>os.popen</a:t>
            </a:r>
            <a:r>
              <a:rPr lang="fr-FR" dirty="0" smtClean="0"/>
              <a:t>()</a:t>
            </a:r>
          </a:p>
          <a:p>
            <a:pPr lvl="1"/>
            <a:r>
              <a:rPr lang="fr-FR" dirty="0" smtClean="0"/>
              <a:t>Renvoie un pipe à lire</a:t>
            </a:r>
          </a:p>
          <a:p>
            <a:pPr lvl="1"/>
            <a:endParaRPr lang="fr-FR" dirty="0"/>
          </a:p>
        </p:txBody>
      </p:sp>
      <p:pic>
        <p:nvPicPr>
          <p:cNvPr id="4" name="Image 3"/>
          <p:cNvPicPr>
            <a:picLocks noChangeAspect="1"/>
          </p:cNvPicPr>
          <p:nvPr/>
        </p:nvPicPr>
        <p:blipFill>
          <a:blip r:embed="rId2"/>
          <a:stretch>
            <a:fillRect/>
          </a:stretch>
        </p:blipFill>
        <p:spPr>
          <a:xfrm>
            <a:off x="2267744" y="4221088"/>
            <a:ext cx="3280760" cy="421382"/>
          </a:xfrm>
          <a:prstGeom prst="rect">
            <a:avLst/>
          </a:prstGeom>
        </p:spPr>
      </p:pic>
      <p:pic>
        <p:nvPicPr>
          <p:cNvPr id="5" name="Image 4"/>
          <p:cNvPicPr>
            <a:picLocks noChangeAspect="1"/>
          </p:cNvPicPr>
          <p:nvPr/>
        </p:nvPicPr>
        <p:blipFill>
          <a:blip r:embed="rId3"/>
          <a:stretch>
            <a:fillRect/>
          </a:stretch>
        </p:blipFill>
        <p:spPr>
          <a:xfrm>
            <a:off x="4548596" y="4797152"/>
            <a:ext cx="4052652" cy="1242625"/>
          </a:xfrm>
          <a:prstGeom prst="rect">
            <a:avLst/>
          </a:prstGeom>
        </p:spPr>
      </p:pic>
    </p:spTree>
    <p:extLst>
      <p:ext uri="{BB962C8B-B14F-4D97-AF65-F5344CB8AC3E}">
        <p14:creationId xmlns:p14="http://schemas.microsoft.com/office/powerpoint/2010/main" val="4337660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Fichier</a:t>
            </a:r>
            <a:endParaRPr lang="fr-FR" dirty="0"/>
          </a:p>
        </p:txBody>
      </p:sp>
      <p:sp>
        <p:nvSpPr>
          <p:cNvPr id="3" name="Espace réservé du contenu 2"/>
          <p:cNvSpPr>
            <a:spLocks noGrp="1"/>
          </p:cNvSpPr>
          <p:nvPr>
            <p:ph idx="1"/>
          </p:nvPr>
        </p:nvSpPr>
        <p:spPr/>
        <p:txBody>
          <a:bodyPr/>
          <a:lstStyle/>
          <a:p>
            <a:r>
              <a:rPr lang="fr-FR" dirty="0" smtClean="0"/>
              <a:t>Python est très utilisé pour la gestion des fichiers</a:t>
            </a:r>
          </a:p>
          <a:p>
            <a:pPr lvl="1"/>
            <a:r>
              <a:rPr lang="fr-FR" dirty="0" smtClean="0"/>
              <a:t>Héritier de Perl</a:t>
            </a:r>
          </a:p>
          <a:p>
            <a:pPr lvl="1"/>
            <a:r>
              <a:rPr lang="fr-FR" dirty="0" smtClean="0"/>
              <a:t>Scripting</a:t>
            </a:r>
          </a:p>
          <a:p>
            <a:pPr lvl="1"/>
            <a:r>
              <a:rPr lang="fr-FR" dirty="0" smtClean="0"/>
              <a:t>Facile</a:t>
            </a:r>
          </a:p>
          <a:p>
            <a:r>
              <a:rPr lang="fr-FR" dirty="0" smtClean="0"/>
              <a:t>Module os</a:t>
            </a:r>
          </a:p>
          <a:p>
            <a:endParaRPr lang="fr-FR" dirty="0"/>
          </a:p>
          <a:p>
            <a:endParaRPr lang="fr-FR" dirty="0" smtClean="0"/>
          </a:p>
          <a:p>
            <a:r>
              <a:rPr lang="fr-FR" dirty="0" smtClean="0"/>
              <a:t>Préférer les chemin relatifs</a:t>
            </a:r>
          </a:p>
          <a:p>
            <a:pPr lvl="1"/>
            <a:endParaRPr lang="fr-FR" dirty="0" smtClean="0"/>
          </a:p>
          <a:p>
            <a:pPr lvl="1"/>
            <a:endParaRPr lang="fr-FR" dirty="0"/>
          </a:p>
        </p:txBody>
      </p:sp>
      <p:pic>
        <p:nvPicPr>
          <p:cNvPr id="4" name="Image 3"/>
          <p:cNvPicPr>
            <a:picLocks noChangeAspect="1"/>
          </p:cNvPicPr>
          <p:nvPr/>
        </p:nvPicPr>
        <p:blipFill>
          <a:blip r:embed="rId2"/>
          <a:stretch>
            <a:fillRect/>
          </a:stretch>
        </p:blipFill>
        <p:spPr>
          <a:xfrm>
            <a:off x="2483768" y="3933056"/>
            <a:ext cx="3188339" cy="465876"/>
          </a:xfrm>
          <a:prstGeom prst="rect">
            <a:avLst/>
          </a:prstGeom>
        </p:spPr>
      </p:pic>
    </p:spTree>
    <p:extLst>
      <p:ext uri="{BB962C8B-B14F-4D97-AF65-F5344CB8AC3E}">
        <p14:creationId xmlns:p14="http://schemas.microsoft.com/office/powerpoint/2010/main" val="25702922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Ouverture d’un fichier</a:t>
            </a:r>
            <a:endParaRPr lang="fr-FR" dirty="0"/>
          </a:p>
        </p:txBody>
      </p:sp>
      <p:sp>
        <p:nvSpPr>
          <p:cNvPr id="3" name="Espace réservé du contenu 2"/>
          <p:cNvSpPr>
            <a:spLocks noGrp="1"/>
          </p:cNvSpPr>
          <p:nvPr>
            <p:ph idx="1"/>
          </p:nvPr>
        </p:nvSpPr>
        <p:spPr/>
        <p:txBody>
          <a:bodyPr/>
          <a:lstStyle/>
          <a:p>
            <a:r>
              <a:rPr lang="fr-FR" dirty="0" smtClean="0"/>
              <a:t>Open permet d’ouvrir un fichier</a:t>
            </a:r>
          </a:p>
          <a:p>
            <a:r>
              <a:rPr lang="en-US" altLang="fr-FR" dirty="0"/>
              <a:t>f = </a:t>
            </a:r>
            <a:r>
              <a:rPr lang="en-US" altLang="fr-FR" dirty="0" smtClean="0"/>
              <a:t>open(filename)</a:t>
            </a:r>
            <a:endParaRPr lang="en-US" dirty="0" smtClean="0"/>
          </a:p>
          <a:p>
            <a:r>
              <a:rPr lang="en-US" dirty="0" err="1" smtClean="0"/>
              <a:t>Ouverture</a:t>
            </a:r>
            <a:r>
              <a:rPr lang="en-US" dirty="0" smtClean="0"/>
              <a:t> un </a:t>
            </a:r>
            <a:r>
              <a:rPr lang="en-US" dirty="0" err="1" smtClean="0"/>
              <a:t>peu</a:t>
            </a:r>
            <a:r>
              <a:rPr lang="en-US" dirty="0" smtClean="0"/>
              <a:t> plus </a:t>
            </a:r>
            <a:r>
              <a:rPr lang="en-US" dirty="0" err="1" smtClean="0"/>
              <a:t>complexe</a:t>
            </a:r>
            <a:endParaRPr lang="en-US" dirty="0" smtClean="0"/>
          </a:p>
          <a:p>
            <a:pPr lvl="1"/>
            <a:r>
              <a:rPr lang="en-US" dirty="0"/>
              <a:t>f = open(filename[, mode[, </a:t>
            </a:r>
            <a:r>
              <a:rPr lang="en-US" dirty="0" err="1"/>
              <a:t>buffersize</a:t>
            </a:r>
            <a:r>
              <a:rPr lang="en-US" dirty="0" smtClean="0"/>
              <a:t>])</a:t>
            </a:r>
          </a:p>
          <a:p>
            <a:r>
              <a:rPr lang="en-US" dirty="0" smtClean="0"/>
              <a:t>Mode</a:t>
            </a:r>
          </a:p>
          <a:p>
            <a:pPr lvl="1"/>
            <a:r>
              <a:rPr lang="en-US" dirty="0" smtClean="0"/>
              <a:t>r : read</a:t>
            </a:r>
          </a:p>
          <a:p>
            <a:pPr lvl="1"/>
            <a:r>
              <a:rPr lang="en-US" dirty="0"/>
              <a:t>w</a:t>
            </a:r>
            <a:r>
              <a:rPr lang="en-US" dirty="0" smtClean="0"/>
              <a:t> : write</a:t>
            </a:r>
          </a:p>
          <a:p>
            <a:pPr lvl="1"/>
            <a:r>
              <a:rPr lang="en-US" dirty="0"/>
              <a:t>a</a:t>
            </a:r>
            <a:r>
              <a:rPr lang="en-US" dirty="0" smtClean="0"/>
              <a:t> : append</a:t>
            </a:r>
          </a:p>
          <a:p>
            <a:pPr lvl="1"/>
            <a:endParaRPr lang="en-US" dirty="0" smtClean="0"/>
          </a:p>
          <a:p>
            <a:r>
              <a:rPr lang="en-US" dirty="0" err="1" smtClean="0"/>
              <a:t>Buffersize</a:t>
            </a:r>
            <a:endParaRPr lang="en-US" dirty="0" smtClean="0"/>
          </a:p>
          <a:p>
            <a:pPr lvl="1"/>
            <a:r>
              <a:rPr lang="en-US" dirty="0" smtClean="0"/>
              <a:t>0=unbuffered</a:t>
            </a:r>
            <a:r>
              <a:rPr lang="en-US" dirty="0"/>
              <a:t>; 1=line-buffered; buffered</a:t>
            </a:r>
          </a:p>
          <a:p>
            <a:endParaRPr lang="fr-FR" dirty="0"/>
          </a:p>
        </p:txBody>
      </p:sp>
      <p:pic>
        <p:nvPicPr>
          <p:cNvPr id="4" name="Image 3"/>
          <p:cNvPicPr>
            <a:picLocks noChangeAspect="1"/>
          </p:cNvPicPr>
          <p:nvPr/>
        </p:nvPicPr>
        <p:blipFill>
          <a:blip r:embed="rId2"/>
          <a:stretch>
            <a:fillRect/>
          </a:stretch>
        </p:blipFill>
        <p:spPr>
          <a:xfrm>
            <a:off x="2771800" y="3933056"/>
            <a:ext cx="5909799" cy="1080120"/>
          </a:xfrm>
          <a:prstGeom prst="rect">
            <a:avLst/>
          </a:prstGeom>
        </p:spPr>
      </p:pic>
    </p:spTree>
    <p:extLst>
      <p:ext uri="{BB962C8B-B14F-4D97-AF65-F5344CB8AC3E}">
        <p14:creationId xmlns:p14="http://schemas.microsoft.com/office/powerpoint/2010/main" val="16423061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Boucler sur un fichier</a:t>
            </a:r>
            <a:endParaRPr lang="fr-FR" dirty="0"/>
          </a:p>
        </p:txBody>
      </p:sp>
      <p:sp>
        <p:nvSpPr>
          <p:cNvPr id="3" name="Espace réservé du contenu 2"/>
          <p:cNvSpPr>
            <a:spLocks noGrp="1"/>
          </p:cNvSpPr>
          <p:nvPr>
            <p:ph idx="1"/>
          </p:nvPr>
        </p:nvSpPr>
        <p:spPr/>
        <p:txBody>
          <a:bodyPr/>
          <a:lstStyle/>
          <a:p>
            <a:r>
              <a:rPr lang="fr-FR" dirty="0" smtClean="0"/>
              <a:t>Il existe une écriture simplifiée pour lire le contenu d’un fichier ligne par ligne</a:t>
            </a:r>
          </a:p>
          <a:p>
            <a:endParaRPr lang="fr-FR" dirty="0"/>
          </a:p>
          <a:p>
            <a:endParaRPr lang="fr-FR" dirty="0" smtClean="0"/>
          </a:p>
          <a:p>
            <a:endParaRPr lang="fr-FR" dirty="0"/>
          </a:p>
          <a:p>
            <a:r>
              <a:rPr lang="fr-FR" dirty="0" smtClean="0"/>
              <a:t>Il est également possible d’utiliser </a:t>
            </a:r>
            <a:r>
              <a:rPr lang="fr-FR" dirty="0" err="1" smtClean="0"/>
              <a:t>readlines</a:t>
            </a:r>
            <a:r>
              <a:rPr lang="fr-FR" dirty="0" smtClean="0"/>
              <a:t>() qui retourne une liste de string</a:t>
            </a:r>
          </a:p>
          <a:p>
            <a:endParaRPr lang="fr-FR" dirty="0" smtClean="0"/>
          </a:p>
          <a:p>
            <a:endParaRPr lang="fr-FR" dirty="0"/>
          </a:p>
        </p:txBody>
      </p:sp>
      <p:pic>
        <p:nvPicPr>
          <p:cNvPr id="4" name="Image 3"/>
          <p:cNvPicPr>
            <a:picLocks noChangeAspect="1"/>
          </p:cNvPicPr>
          <p:nvPr/>
        </p:nvPicPr>
        <p:blipFill>
          <a:blip r:embed="rId2"/>
          <a:stretch>
            <a:fillRect/>
          </a:stretch>
        </p:blipFill>
        <p:spPr>
          <a:xfrm>
            <a:off x="2555776" y="2924944"/>
            <a:ext cx="3028156" cy="757039"/>
          </a:xfrm>
          <a:prstGeom prst="rect">
            <a:avLst/>
          </a:prstGeom>
        </p:spPr>
      </p:pic>
    </p:spTree>
    <p:extLst>
      <p:ext uri="{BB962C8B-B14F-4D97-AF65-F5344CB8AC3E}">
        <p14:creationId xmlns:p14="http://schemas.microsoft.com/office/powerpoint/2010/main" val="39320233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Ecriture</a:t>
            </a:r>
            <a:endParaRPr lang="fr-FR" dirty="0"/>
          </a:p>
        </p:txBody>
      </p:sp>
      <p:sp>
        <p:nvSpPr>
          <p:cNvPr id="3" name="Espace réservé du contenu 2"/>
          <p:cNvSpPr>
            <a:spLocks noGrp="1"/>
          </p:cNvSpPr>
          <p:nvPr>
            <p:ph idx="1"/>
          </p:nvPr>
        </p:nvSpPr>
        <p:spPr/>
        <p:txBody>
          <a:bodyPr/>
          <a:lstStyle/>
          <a:p>
            <a:r>
              <a:rPr lang="fr-FR" dirty="0" smtClean="0"/>
              <a:t>Write()</a:t>
            </a:r>
          </a:p>
          <a:p>
            <a:pPr lvl="1"/>
            <a:r>
              <a:rPr lang="fr-FR" dirty="0" smtClean="0"/>
              <a:t>Ecrit une chaîne dans un fichier</a:t>
            </a:r>
          </a:p>
          <a:p>
            <a:r>
              <a:rPr lang="fr-FR" dirty="0" smtClean="0"/>
              <a:t>Close()</a:t>
            </a:r>
          </a:p>
          <a:p>
            <a:pPr lvl="1"/>
            <a:r>
              <a:rPr lang="fr-FR" dirty="0" smtClean="0"/>
              <a:t>Ferme et flush le fichier</a:t>
            </a:r>
          </a:p>
          <a:p>
            <a:r>
              <a:rPr lang="fr-FR" dirty="0" smtClean="0"/>
              <a:t>Flush()</a:t>
            </a:r>
          </a:p>
          <a:p>
            <a:pPr lvl="1"/>
            <a:r>
              <a:rPr lang="fr-FR" dirty="0" smtClean="0"/>
              <a:t>Force l’écriture physique dans le fichier</a:t>
            </a:r>
          </a:p>
        </p:txBody>
      </p:sp>
      <p:pic>
        <p:nvPicPr>
          <p:cNvPr id="4" name="Image 3"/>
          <p:cNvPicPr>
            <a:picLocks noChangeAspect="1"/>
          </p:cNvPicPr>
          <p:nvPr/>
        </p:nvPicPr>
        <p:blipFill>
          <a:blip r:embed="rId2"/>
          <a:stretch>
            <a:fillRect/>
          </a:stretch>
        </p:blipFill>
        <p:spPr>
          <a:xfrm>
            <a:off x="379344" y="4581128"/>
            <a:ext cx="8366385" cy="1010593"/>
          </a:xfrm>
          <a:prstGeom prst="rect">
            <a:avLst/>
          </a:prstGeom>
        </p:spPr>
      </p:pic>
    </p:spTree>
    <p:extLst>
      <p:ext uri="{BB962C8B-B14F-4D97-AF65-F5344CB8AC3E}">
        <p14:creationId xmlns:p14="http://schemas.microsoft.com/office/powerpoint/2010/main" val="19364516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Peur d’oublier le close()</a:t>
            </a:r>
            <a:endParaRPr lang="fr-FR" dirty="0"/>
          </a:p>
        </p:txBody>
      </p:sp>
      <p:sp>
        <p:nvSpPr>
          <p:cNvPr id="3" name="Espace réservé du contenu 2"/>
          <p:cNvSpPr>
            <a:spLocks noGrp="1"/>
          </p:cNvSpPr>
          <p:nvPr>
            <p:ph idx="1"/>
          </p:nvPr>
        </p:nvSpPr>
        <p:spPr/>
        <p:txBody>
          <a:bodyPr/>
          <a:lstStyle/>
          <a:p>
            <a:r>
              <a:rPr lang="fr-FR" dirty="0" err="1" smtClean="0"/>
              <a:t>With</a:t>
            </a:r>
            <a:endParaRPr lang="fr-FR" dirty="0" smtClean="0"/>
          </a:p>
          <a:p>
            <a:pPr lvl="1"/>
            <a:r>
              <a:rPr lang="fr-FR" dirty="0" smtClean="0"/>
              <a:t>Permet de clôturer automatiquement une fichier</a:t>
            </a:r>
          </a:p>
          <a:p>
            <a:pPr lvl="1"/>
            <a:r>
              <a:rPr lang="fr-FR" dirty="0" smtClean="0"/>
              <a:t>Identique </a:t>
            </a:r>
            <a:r>
              <a:rPr lang="fr-FR" dirty="0" err="1" smtClean="0"/>
              <a:t>Using</a:t>
            </a:r>
            <a:r>
              <a:rPr lang="fr-FR" dirty="0" smtClean="0"/>
              <a:t> de C#</a:t>
            </a:r>
            <a:endParaRPr lang="fr-FR" dirty="0"/>
          </a:p>
        </p:txBody>
      </p:sp>
      <p:pic>
        <p:nvPicPr>
          <p:cNvPr id="4" name="Image 3"/>
          <p:cNvPicPr>
            <a:picLocks noChangeAspect="1"/>
          </p:cNvPicPr>
          <p:nvPr/>
        </p:nvPicPr>
        <p:blipFill>
          <a:blip r:embed="rId2"/>
          <a:stretch>
            <a:fillRect/>
          </a:stretch>
        </p:blipFill>
        <p:spPr>
          <a:xfrm>
            <a:off x="1314220" y="3212976"/>
            <a:ext cx="6496633" cy="1054026"/>
          </a:xfrm>
          <a:prstGeom prst="rect">
            <a:avLst/>
          </a:prstGeom>
        </p:spPr>
      </p:pic>
    </p:spTree>
    <p:extLst>
      <p:ext uri="{BB962C8B-B14F-4D97-AF65-F5344CB8AC3E}">
        <p14:creationId xmlns:p14="http://schemas.microsoft.com/office/powerpoint/2010/main" val="28527519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CSV</a:t>
            </a:r>
            <a:endParaRPr lang="fr-FR" dirty="0"/>
          </a:p>
        </p:txBody>
      </p:sp>
      <p:sp>
        <p:nvSpPr>
          <p:cNvPr id="3" name="Espace réservé du contenu 2"/>
          <p:cNvSpPr>
            <a:spLocks noGrp="1"/>
          </p:cNvSpPr>
          <p:nvPr>
            <p:ph idx="1"/>
          </p:nvPr>
        </p:nvSpPr>
        <p:spPr/>
        <p:txBody>
          <a:bodyPr/>
          <a:lstStyle/>
          <a:p>
            <a:r>
              <a:rPr lang="fr-FR" dirty="0" smtClean="0"/>
              <a:t>Un fichier CSV est un fichier où les données sont séparées par un séparateur</a:t>
            </a:r>
          </a:p>
          <a:p>
            <a:pPr lvl="1"/>
            <a:r>
              <a:rPr lang="fr-FR" dirty="0" smtClean="0"/>
              <a:t>Par défaut le séparateur est « , »</a:t>
            </a:r>
          </a:p>
          <a:p>
            <a:pPr lvl="1"/>
            <a:r>
              <a:rPr lang="fr-FR" dirty="0" smtClean="0"/>
              <a:t>Facultativement la première ligne représente le nom des colonnes</a:t>
            </a:r>
          </a:p>
          <a:p>
            <a:r>
              <a:rPr lang="fr-FR" dirty="0" smtClean="0"/>
              <a:t>Module csv</a:t>
            </a:r>
          </a:p>
          <a:p>
            <a:pPr lvl="1"/>
            <a:r>
              <a:rPr lang="fr-FR" dirty="0" smtClean="0"/>
              <a:t>Permet de lire et écrire facilement un CSV</a:t>
            </a:r>
          </a:p>
          <a:p>
            <a:pPr lvl="1"/>
            <a:r>
              <a:rPr lang="fr-FR" dirty="0" smtClean="0"/>
              <a:t>Import csv</a:t>
            </a:r>
          </a:p>
          <a:p>
            <a:pPr lvl="1"/>
            <a:r>
              <a:rPr lang="fr-FR" dirty="0" smtClean="0"/>
              <a:t>Binaire</a:t>
            </a:r>
          </a:p>
        </p:txBody>
      </p:sp>
    </p:spTree>
    <p:extLst>
      <p:ext uri="{BB962C8B-B14F-4D97-AF65-F5344CB8AC3E}">
        <p14:creationId xmlns:p14="http://schemas.microsoft.com/office/powerpoint/2010/main" val="5285039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Python et les autres</a:t>
            </a:r>
            <a:endParaRPr lang="fr-FR" dirty="0"/>
          </a:p>
        </p:txBody>
      </p:sp>
      <p:sp>
        <p:nvSpPr>
          <p:cNvPr id="3" name="Espace réservé du contenu 2"/>
          <p:cNvSpPr>
            <a:spLocks noGrp="1"/>
          </p:cNvSpPr>
          <p:nvPr>
            <p:ph idx="1"/>
          </p:nvPr>
        </p:nvSpPr>
        <p:spPr/>
        <p:txBody>
          <a:bodyPr/>
          <a:lstStyle/>
          <a:p>
            <a:r>
              <a:rPr lang="fr-FR" dirty="0" smtClean="0"/>
              <a:t>Python est un mélange de C, C++, Modula et Perl</a:t>
            </a:r>
          </a:p>
          <a:p>
            <a:r>
              <a:rPr lang="fr-FR" dirty="0" smtClean="0"/>
              <a:t>Très utilisé dans le monde du </a:t>
            </a:r>
            <a:r>
              <a:rPr lang="fr-FR" dirty="0" err="1" smtClean="0"/>
              <a:t>scripting</a:t>
            </a:r>
            <a:endParaRPr lang="fr-FR" dirty="0" smtClean="0"/>
          </a:p>
          <a:p>
            <a:pPr lvl="1"/>
            <a:r>
              <a:rPr lang="fr-FR" dirty="0" smtClean="0"/>
              <a:t>Successeur de Perl</a:t>
            </a:r>
          </a:p>
          <a:p>
            <a:r>
              <a:rPr lang="fr-FR" dirty="0" smtClean="0"/>
              <a:t>Très utilisé dans l’apprentissage objet</a:t>
            </a:r>
          </a:p>
          <a:p>
            <a:pPr lvl="1"/>
            <a:r>
              <a:rPr lang="fr-FR" dirty="0" smtClean="0"/>
              <a:t>Moins lourd que Java et C#</a:t>
            </a:r>
          </a:p>
          <a:p>
            <a:pPr lvl="1"/>
            <a:r>
              <a:rPr lang="fr-FR" dirty="0" smtClean="0"/>
              <a:t>Meilleurs que Perl</a:t>
            </a:r>
          </a:p>
          <a:p>
            <a:pPr lvl="1"/>
            <a:r>
              <a:rPr lang="fr-FR" dirty="0" smtClean="0"/>
              <a:t>Moins aboutis</a:t>
            </a:r>
          </a:p>
          <a:p>
            <a:r>
              <a:rPr lang="fr-FR" dirty="0" smtClean="0"/>
              <a:t>Très utilisé dans le </a:t>
            </a:r>
            <a:r>
              <a:rPr lang="fr-FR" smtClean="0"/>
              <a:t>calcul scientifique</a:t>
            </a:r>
            <a:endParaRPr lang="fr-FR" dirty="0" smtClean="0"/>
          </a:p>
          <a:p>
            <a:r>
              <a:rPr lang="fr-FR" dirty="0" smtClean="0"/>
              <a:t>Utilisé dans le Web</a:t>
            </a:r>
          </a:p>
          <a:p>
            <a:pPr lvl="1"/>
            <a:r>
              <a:rPr lang="fr-FR" dirty="0" smtClean="0"/>
              <a:t>Django</a:t>
            </a:r>
          </a:p>
        </p:txBody>
      </p:sp>
      <p:pic>
        <p:nvPicPr>
          <p:cNvPr id="4" name="Image 3"/>
          <p:cNvPicPr>
            <a:picLocks noChangeAspect="1"/>
          </p:cNvPicPr>
          <p:nvPr/>
        </p:nvPicPr>
        <p:blipFill>
          <a:blip r:embed="rId2"/>
          <a:stretch>
            <a:fillRect/>
          </a:stretch>
        </p:blipFill>
        <p:spPr>
          <a:xfrm>
            <a:off x="7505947" y="5167461"/>
            <a:ext cx="6715125" cy="1285875"/>
          </a:xfrm>
          <a:prstGeom prst="rect">
            <a:avLst/>
          </a:prstGeom>
        </p:spPr>
      </p:pic>
    </p:spTree>
    <p:extLst>
      <p:ext uri="{BB962C8B-B14F-4D97-AF65-F5344CB8AC3E}">
        <p14:creationId xmlns:p14="http://schemas.microsoft.com/office/powerpoint/2010/main" val="22306504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CSV exemples</a:t>
            </a:r>
            <a:endParaRPr lang="fr-FR" dirty="0"/>
          </a:p>
        </p:txBody>
      </p:sp>
      <p:sp>
        <p:nvSpPr>
          <p:cNvPr id="3" name="Espace réservé du contenu 2"/>
          <p:cNvSpPr>
            <a:spLocks noGrp="1"/>
          </p:cNvSpPr>
          <p:nvPr>
            <p:ph idx="1"/>
          </p:nvPr>
        </p:nvSpPr>
        <p:spPr/>
        <p:txBody>
          <a:bodyPr/>
          <a:lstStyle/>
          <a:p>
            <a:r>
              <a:rPr lang="fr-FR" dirty="0" smtClean="0"/>
              <a:t>Lecture par ligne</a:t>
            </a:r>
          </a:p>
          <a:p>
            <a:endParaRPr lang="fr-FR" dirty="0"/>
          </a:p>
          <a:p>
            <a:endParaRPr lang="fr-FR" dirty="0" smtClean="0"/>
          </a:p>
          <a:p>
            <a:endParaRPr lang="fr-FR" dirty="0"/>
          </a:p>
          <a:p>
            <a:r>
              <a:rPr lang="fr-FR" dirty="0" smtClean="0"/>
              <a:t>Changer le délimiteur</a:t>
            </a:r>
          </a:p>
          <a:p>
            <a:endParaRPr lang="fr-FR" dirty="0"/>
          </a:p>
          <a:p>
            <a:endParaRPr lang="fr-FR" dirty="0" smtClean="0"/>
          </a:p>
          <a:p>
            <a:r>
              <a:rPr lang="fr-FR" dirty="0" smtClean="0"/>
              <a:t>Lecture par ligne et colonne</a:t>
            </a:r>
            <a:endParaRPr lang="fr-FR" dirty="0"/>
          </a:p>
        </p:txBody>
      </p:sp>
      <p:pic>
        <p:nvPicPr>
          <p:cNvPr id="4" name="Image 3"/>
          <p:cNvPicPr>
            <a:picLocks noChangeAspect="1"/>
          </p:cNvPicPr>
          <p:nvPr/>
        </p:nvPicPr>
        <p:blipFill>
          <a:blip r:embed="rId2"/>
          <a:stretch>
            <a:fillRect/>
          </a:stretch>
        </p:blipFill>
        <p:spPr>
          <a:xfrm>
            <a:off x="2051720" y="1988840"/>
            <a:ext cx="3813107" cy="1245096"/>
          </a:xfrm>
          <a:prstGeom prst="rect">
            <a:avLst/>
          </a:prstGeom>
        </p:spPr>
      </p:pic>
      <p:pic>
        <p:nvPicPr>
          <p:cNvPr id="5" name="Image 4"/>
          <p:cNvPicPr>
            <a:picLocks noChangeAspect="1"/>
          </p:cNvPicPr>
          <p:nvPr/>
        </p:nvPicPr>
        <p:blipFill>
          <a:blip r:embed="rId3"/>
          <a:stretch>
            <a:fillRect/>
          </a:stretch>
        </p:blipFill>
        <p:spPr>
          <a:xfrm>
            <a:off x="2051720" y="4149080"/>
            <a:ext cx="6048672" cy="432048"/>
          </a:xfrm>
          <a:prstGeom prst="rect">
            <a:avLst/>
          </a:prstGeom>
        </p:spPr>
      </p:pic>
      <p:pic>
        <p:nvPicPr>
          <p:cNvPr id="6" name="Image 5"/>
          <p:cNvPicPr>
            <a:picLocks noChangeAspect="1"/>
          </p:cNvPicPr>
          <p:nvPr/>
        </p:nvPicPr>
        <p:blipFill>
          <a:blip r:embed="rId4"/>
          <a:stretch>
            <a:fillRect/>
          </a:stretch>
        </p:blipFill>
        <p:spPr>
          <a:xfrm>
            <a:off x="2051720" y="5492948"/>
            <a:ext cx="6677396" cy="1104404"/>
          </a:xfrm>
          <a:prstGeom prst="rect">
            <a:avLst/>
          </a:prstGeom>
        </p:spPr>
      </p:pic>
    </p:spTree>
    <p:extLst>
      <p:ext uri="{BB962C8B-B14F-4D97-AF65-F5344CB8AC3E}">
        <p14:creationId xmlns:p14="http://schemas.microsoft.com/office/powerpoint/2010/main" val="33803801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Module </a:t>
            </a:r>
            <a:r>
              <a:rPr lang="fr-FR" dirty="0" err="1" smtClean="0"/>
              <a:t>json</a:t>
            </a:r>
            <a:endParaRPr lang="fr-FR" dirty="0"/>
          </a:p>
        </p:txBody>
      </p:sp>
      <p:sp>
        <p:nvSpPr>
          <p:cNvPr id="3" name="Espace réservé du contenu 2"/>
          <p:cNvSpPr>
            <a:spLocks noGrp="1"/>
          </p:cNvSpPr>
          <p:nvPr>
            <p:ph idx="1"/>
          </p:nvPr>
        </p:nvSpPr>
        <p:spPr/>
        <p:txBody>
          <a:bodyPr/>
          <a:lstStyle/>
          <a:p>
            <a:r>
              <a:rPr lang="fr-FR" dirty="0" smtClean="0"/>
              <a:t>Encodage</a:t>
            </a:r>
            <a:endParaRPr lang="fr-FR" dirty="0"/>
          </a:p>
          <a:p>
            <a:pPr lvl="1"/>
            <a:r>
              <a:rPr lang="fr-FR" dirty="0" smtClean="0"/>
              <a:t>dumps(</a:t>
            </a:r>
            <a:r>
              <a:rPr lang="fr-FR" dirty="0" err="1" smtClean="0"/>
              <a:t>obj</a:t>
            </a:r>
            <a:r>
              <a:rPr lang="fr-FR" dirty="0"/>
              <a:t>) -&gt; chaine</a:t>
            </a:r>
          </a:p>
          <a:p>
            <a:r>
              <a:rPr lang="fr-FR" dirty="0" err="1" smtClean="0"/>
              <a:t>Decodage</a:t>
            </a:r>
            <a:endParaRPr lang="fr-FR" dirty="0"/>
          </a:p>
          <a:p>
            <a:pPr lvl="1"/>
            <a:r>
              <a:rPr lang="fr-FR" dirty="0" err="1" smtClean="0"/>
              <a:t>loads</a:t>
            </a:r>
            <a:r>
              <a:rPr lang="fr-FR" dirty="0" smtClean="0"/>
              <a:t>(</a:t>
            </a:r>
            <a:r>
              <a:rPr lang="fr-FR" dirty="0" err="1" smtClean="0"/>
              <a:t>str</a:t>
            </a:r>
            <a:r>
              <a:rPr lang="fr-FR" dirty="0"/>
              <a:t>) -&gt; </a:t>
            </a:r>
            <a:r>
              <a:rPr lang="fr-FR" dirty="0" smtClean="0"/>
              <a:t>objet</a:t>
            </a:r>
            <a:endParaRPr lang="fr-FR" dirty="0"/>
          </a:p>
        </p:txBody>
      </p:sp>
      <p:pic>
        <p:nvPicPr>
          <p:cNvPr id="4" name="Image 3"/>
          <p:cNvPicPr>
            <a:picLocks noChangeAspect="1"/>
          </p:cNvPicPr>
          <p:nvPr/>
        </p:nvPicPr>
        <p:blipFill>
          <a:blip r:embed="rId2"/>
          <a:stretch>
            <a:fillRect/>
          </a:stretch>
        </p:blipFill>
        <p:spPr>
          <a:xfrm>
            <a:off x="1204974" y="3519636"/>
            <a:ext cx="6715125" cy="2933700"/>
          </a:xfrm>
          <a:prstGeom prst="rect">
            <a:avLst/>
          </a:prstGeom>
        </p:spPr>
      </p:pic>
    </p:spTree>
    <p:extLst>
      <p:ext uri="{BB962C8B-B14F-4D97-AF65-F5344CB8AC3E}">
        <p14:creationId xmlns:p14="http://schemas.microsoft.com/office/powerpoint/2010/main" val="27520733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HTTP</a:t>
            </a:r>
            <a:endParaRPr lang="fr-FR" dirty="0"/>
          </a:p>
        </p:txBody>
      </p:sp>
      <p:sp>
        <p:nvSpPr>
          <p:cNvPr id="3" name="Espace réservé du contenu 2"/>
          <p:cNvSpPr>
            <a:spLocks noGrp="1"/>
          </p:cNvSpPr>
          <p:nvPr>
            <p:ph idx="1"/>
          </p:nvPr>
        </p:nvSpPr>
        <p:spPr/>
        <p:txBody>
          <a:bodyPr/>
          <a:lstStyle/>
          <a:p>
            <a:r>
              <a:rPr lang="fr-FR" dirty="0" err="1" smtClean="0"/>
              <a:t>HTTPLib</a:t>
            </a:r>
            <a:r>
              <a:rPr lang="fr-FR" dirty="0" smtClean="0"/>
              <a:t> permet d’effectuer des requêtes HTTP</a:t>
            </a:r>
          </a:p>
          <a:p>
            <a:r>
              <a:rPr lang="fr-FR" dirty="0" smtClean="0"/>
              <a:t>Très utile pour « aspirer » des pages</a:t>
            </a:r>
          </a:p>
          <a:p>
            <a:endParaRPr lang="fr-FR" dirty="0"/>
          </a:p>
        </p:txBody>
      </p:sp>
      <p:pic>
        <p:nvPicPr>
          <p:cNvPr id="4" name="Image 3"/>
          <p:cNvPicPr>
            <a:picLocks noChangeAspect="1"/>
          </p:cNvPicPr>
          <p:nvPr/>
        </p:nvPicPr>
        <p:blipFill>
          <a:blip r:embed="rId2"/>
          <a:stretch>
            <a:fillRect/>
          </a:stretch>
        </p:blipFill>
        <p:spPr>
          <a:xfrm>
            <a:off x="1547664" y="2780928"/>
            <a:ext cx="6340217" cy="1440160"/>
          </a:xfrm>
          <a:prstGeom prst="rect">
            <a:avLst/>
          </a:prstGeom>
        </p:spPr>
      </p:pic>
    </p:spTree>
    <p:extLst>
      <p:ext uri="{BB962C8B-B14F-4D97-AF65-F5344CB8AC3E}">
        <p14:creationId xmlns:p14="http://schemas.microsoft.com/office/powerpoint/2010/main" val="27155903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spcAft>
                <a:spcPts val="300"/>
              </a:spcAft>
            </a:pPr>
            <a:r>
              <a:rPr lang="fr-FR" altLang="fr-FR" dirty="0" smtClean="0"/>
              <a:t>SGBD</a:t>
            </a:r>
          </a:p>
        </p:txBody>
      </p:sp>
      <p:sp>
        <p:nvSpPr>
          <p:cNvPr id="3075" name="Rectangle 3"/>
          <p:cNvSpPr>
            <a:spLocks noGrp="1" noChangeArrowheads="1"/>
          </p:cNvSpPr>
          <p:nvPr>
            <p:ph type="body" idx="1"/>
          </p:nvPr>
        </p:nvSpPr>
        <p:spPr>
          <a:xfrm>
            <a:off x="279400" y="1312863"/>
            <a:ext cx="8599488" cy="4276725"/>
          </a:xfrm>
        </p:spPr>
        <p:txBody>
          <a:bodyPr/>
          <a:lstStyle/>
          <a:p>
            <a:pPr eaLnBrk="1" hangingPunct="1"/>
            <a:r>
              <a:rPr lang="fr-FR" altLang="fr-FR" sz="2400" dirty="0" smtClean="0"/>
              <a:t>Il est souvent utilise d’utiliser une base de données</a:t>
            </a:r>
          </a:p>
          <a:p>
            <a:pPr eaLnBrk="1" hangingPunct="1"/>
            <a:r>
              <a:rPr lang="fr-FR" altLang="fr-FR" sz="2400" dirty="0" smtClean="0"/>
              <a:t>Deux types</a:t>
            </a:r>
          </a:p>
          <a:p>
            <a:pPr lvl="1" eaLnBrk="1" hangingPunct="1"/>
            <a:r>
              <a:rPr lang="fr-FR" altLang="fr-FR" sz="1800" dirty="0" smtClean="0"/>
              <a:t>SQL</a:t>
            </a:r>
          </a:p>
          <a:p>
            <a:pPr lvl="1" eaLnBrk="1" hangingPunct="1"/>
            <a:r>
              <a:rPr lang="fr-FR" altLang="fr-FR" sz="1800" dirty="0" err="1" smtClean="0"/>
              <a:t>NoSql</a:t>
            </a:r>
            <a:endParaRPr lang="fr-FR" altLang="fr-FR" sz="1800" dirty="0" smtClean="0"/>
          </a:p>
          <a:p>
            <a:pPr eaLnBrk="1" hangingPunct="1"/>
            <a:r>
              <a:rPr lang="fr-FR" altLang="fr-FR" sz="2400" dirty="0" err="1" smtClean="0"/>
              <a:t>Sql</a:t>
            </a:r>
            <a:endParaRPr lang="fr-FR" altLang="fr-FR" sz="2400" dirty="0" smtClean="0"/>
          </a:p>
          <a:p>
            <a:pPr lvl="1" eaLnBrk="1" hangingPunct="1"/>
            <a:r>
              <a:rPr lang="fr-FR" altLang="fr-FR" sz="1800" dirty="0" smtClean="0"/>
              <a:t>Microsoft </a:t>
            </a:r>
            <a:r>
              <a:rPr lang="fr-FR" altLang="fr-FR" sz="1800" dirty="0" err="1" smtClean="0"/>
              <a:t>Sql</a:t>
            </a:r>
            <a:r>
              <a:rPr lang="fr-FR" altLang="fr-FR" sz="1800" dirty="0" smtClean="0"/>
              <a:t> Server</a:t>
            </a:r>
          </a:p>
          <a:p>
            <a:pPr lvl="1" eaLnBrk="1" hangingPunct="1"/>
            <a:r>
              <a:rPr lang="fr-FR" altLang="fr-FR" sz="1800" dirty="0" smtClean="0"/>
              <a:t>Oracle</a:t>
            </a:r>
          </a:p>
          <a:p>
            <a:pPr lvl="1" eaLnBrk="1" hangingPunct="1"/>
            <a:r>
              <a:rPr lang="fr-FR" altLang="fr-FR" sz="1800" dirty="0" err="1" smtClean="0"/>
              <a:t>MySql</a:t>
            </a:r>
            <a:endParaRPr lang="fr-FR" altLang="fr-FR" sz="1800" dirty="0" smtClean="0"/>
          </a:p>
          <a:p>
            <a:pPr lvl="1" eaLnBrk="1" hangingPunct="1"/>
            <a:r>
              <a:rPr lang="fr-FR" altLang="fr-FR" sz="1800" dirty="0" err="1" smtClean="0"/>
              <a:t>PostgreSql</a:t>
            </a:r>
            <a:endParaRPr lang="fr-FR" altLang="fr-FR" sz="1800" dirty="0" smtClean="0"/>
          </a:p>
          <a:p>
            <a:pPr lvl="1" eaLnBrk="1" hangingPunct="1"/>
            <a:r>
              <a:rPr lang="fr-FR" altLang="fr-FR" sz="1800" dirty="0" err="1" smtClean="0"/>
              <a:t>Sqlite</a:t>
            </a:r>
            <a:endParaRPr lang="fr-FR" altLang="fr-FR" sz="1800" dirty="0" smtClean="0"/>
          </a:p>
          <a:p>
            <a:pPr eaLnBrk="1" hangingPunct="1"/>
            <a:r>
              <a:rPr lang="fr-FR" altLang="fr-FR" sz="2400" dirty="0" err="1" smtClean="0"/>
              <a:t>NoSql</a:t>
            </a:r>
            <a:endParaRPr lang="fr-FR" altLang="fr-FR" sz="2400" dirty="0" smtClean="0"/>
          </a:p>
          <a:p>
            <a:pPr lvl="1" eaLnBrk="1" hangingPunct="1"/>
            <a:r>
              <a:rPr lang="fr-FR" altLang="fr-FR" sz="1800" dirty="0" smtClean="0"/>
              <a:t>JSON</a:t>
            </a:r>
          </a:p>
        </p:txBody>
      </p:sp>
    </p:spTree>
    <p:extLst>
      <p:ext uri="{BB962C8B-B14F-4D97-AF65-F5344CB8AC3E}">
        <p14:creationId xmlns:p14="http://schemas.microsoft.com/office/powerpoint/2010/main" val="34389658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1"/>
          </p:nvPr>
        </p:nvSpPr>
        <p:spPr>
          <a:xfrm>
            <a:off x="279400" y="1312863"/>
            <a:ext cx="8599488" cy="3468687"/>
          </a:xfrm>
        </p:spPr>
        <p:txBody>
          <a:bodyPr/>
          <a:lstStyle/>
          <a:p>
            <a:pPr eaLnBrk="1" hangingPunct="1"/>
            <a:r>
              <a:rPr lang="fr-FR" altLang="fr-FR" dirty="0" err="1" smtClean="0"/>
              <a:t>Sqlite</a:t>
            </a:r>
            <a:r>
              <a:rPr lang="fr-FR" altLang="fr-FR" dirty="0" smtClean="0"/>
              <a:t> est très utilisé en Python</a:t>
            </a:r>
          </a:p>
          <a:p>
            <a:pPr lvl="1" eaLnBrk="1" hangingPunct="1"/>
            <a:r>
              <a:rPr lang="fr-FR" altLang="fr-FR" dirty="0" smtClean="0"/>
              <a:t>Natif</a:t>
            </a:r>
          </a:p>
          <a:p>
            <a:pPr eaLnBrk="1" hangingPunct="1"/>
            <a:r>
              <a:rPr lang="fr-FR" altLang="fr-FR" dirty="0" err="1" smtClean="0"/>
              <a:t>Sqlite</a:t>
            </a:r>
            <a:r>
              <a:rPr lang="fr-FR" altLang="fr-FR" dirty="0" smtClean="0"/>
              <a:t> est </a:t>
            </a:r>
            <a:r>
              <a:rPr lang="fr-FR" altLang="fr-FR" dirty="0"/>
              <a:t>une bibliothèque écrite en C qui propose un moteur de base de données relationnelle accessible par le langage </a:t>
            </a:r>
            <a:r>
              <a:rPr lang="fr-FR" altLang="fr-FR" dirty="0" smtClean="0"/>
              <a:t>SQL.</a:t>
            </a:r>
            <a:endParaRPr lang="fr-FR" altLang="fr-FR" dirty="0"/>
          </a:p>
          <a:p>
            <a:pPr lvl="1" eaLnBrk="1" hangingPunct="1"/>
            <a:r>
              <a:rPr lang="fr-FR" altLang="fr-FR" dirty="0"/>
              <a:t>Contrairement aux serveurs de bases de données traditionnels, comme MySQL ou PostgreSQL, sa particularité est de ne pas reproduire le schéma habituel client-serveur mais d'être directement intégrée aux </a:t>
            </a:r>
            <a:r>
              <a:rPr lang="fr-FR" altLang="fr-FR" dirty="0" smtClean="0"/>
              <a:t>programmes</a:t>
            </a:r>
          </a:p>
          <a:p>
            <a:pPr lvl="1" eaLnBrk="1" hangingPunct="1"/>
            <a:r>
              <a:rPr lang="fr-FR" altLang="fr-FR" dirty="0" smtClean="0"/>
              <a:t>L'intégralité </a:t>
            </a:r>
            <a:r>
              <a:rPr lang="fr-FR" altLang="fr-FR" dirty="0"/>
              <a:t>de la base de données </a:t>
            </a:r>
            <a:r>
              <a:rPr lang="fr-FR" altLang="fr-FR" dirty="0" smtClean="0"/>
              <a:t>est </a:t>
            </a:r>
            <a:r>
              <a:rPr lang="fr-FR" altLang="fr-FR" dirty="0"/>
              <a:t>stockée dans un fichier indépendant de la plateforme</a:t>
            </a:r>
            <a:endParaRPr lang="fr-FR" altLang="fr-FR" dirty="0" smtClean="0"/>
          </a:p>
          <a:p>
            <a:pPr eaLnBrk="1" hangingPunct="1"/>
            <a:endParaRPr lang="fr-FR" altLang="fr-FR" dirty="0" smtClean="0"/>
          </a:p>
        </p:txBody>
      </p:sp>
      <p:pic>
        <p:nvPicPr>
          <p:cNvPr id="1026" name="Picture 2"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594" y="-53699"/>
            <a:ext cx="2503100" cy="118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1232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Module sqlite3</a:t>
            </a:r>
            <a:endParaRPr lang="fr-FR" dirty="0"/>
          </a:p>
        </p:txBody>
      </p:sp>
      <p:sp>
        <p:nvSpPr>
          <p:cNvPr id="3" name="Espace réservé du contenu 2"/>
          <p:cNvSpPr>
            <a:spLocks noGrp="1"/>
          </p:cNvSpPr>
          <p:nvPr>
            <p:ph idx="1"/>
          </p:nvPr>
        </p:nvSpPr>
        <p:spPr/>
        <p:txBody>
          <a:bodyPr/>
          <a:lstStyle/>
          <a:p>
            <a:r>
              <a:rPr lang="fr-FR" dirty="0" smtClean="0"/>
              <a:t>Import sqlite3</a:t>
            </a:r>
          </a:p>
          <a:p>
            <a:r>
              <a:rPr lang="fr-FR" dirty="0" smtClean="0"/>
              <a:t>Connexion</a:t>
            </a:r>
          </a:p>
          <a:p>
            <a:pPr lvl="1"/>
            <a:r>
              <a:rPr lang="fr-FR" dirty="0" err="1"/>
              <a:t>conn</a:t>
            </a:r>
            <a:r>
              <a:rPr lang="fr-FR" dirty="0"/>
              <a:t> =sqlite3.connect(</a:t>
            </a:r>
            <a:r>
              <a:rPr lang="fr-FR" dirty="0" err="1"/>
              <a:t>fichierDonnees</a:t>
            </a:r>
            <a:r>
              <a:rPr lang="fr-FR" dirty="0" smtClean="0"/>
              <a:t>)</a:t>
            </a:r>
          </a:p>
          <a:p>
            <a:r>
              <a:rPr lang="fr-FR" dirty="0" smtClean="0"/>
              <a:t>Curseur</a:t>
            </a:r>
          </a:p>
          <a:p>
            <a:pPr lvl="1"/>
            <a:r>
              <a:rPr lang="fr-FR" dirty="0" smtClean="0"/>
              <a:t>Curseur d’une base de données</a:t>
            </a:r>
          </a:p>
          <a:p>
            <a:pPr lvl="1"/>
            <a:r>
              <a:rPr lang="fr-FR" dirty="0" smtClean="0"/>
              <a:t>Permet d’effectuer des requêtes</a:t>
            </a:r>
          </a:p>
          <a:p>
            <a:pPr lvl="1"/>
            <a:r>
              <a:rPr lang="fr-FR" dirty="0" smtClean="0"/>
              <a:t>c = </a:t>
            </a:r>
            <a:r>
              <a:rPr lang="fr-FR" dirty="0" err="1" smtClean="0"/>
              <a:t>conn.cursor</a:t>
            </a:r>
            <a:r>
              <a:rPr lang="fr-FR" dirty="0" smtClean="0"/>
              <a:t>()</a:t>
            </a:r>
          </a:p>
          <a:p>
            <a:r>
              <a:rPr lang="fr-FR" dirty="0" smtClean="0"/>
              <a:t>Fermeture du curseur</a:t>
            </a:r>
          </a:p>
          <a:p>
            <a:pPr lvl="1"/>
            <a:r>
              <a:rPr lang="fr-FR" dirty="0" err="1" smtClean="0"/>
              <a:t>c.close</a:t>
            </a:r>
            <a:r>
              <a:rPr lang="fr-FR" dirty="0" smtClean="0"/>
              <a:t>()</a:t>
            </a:r>
            <a:endParaRPr lang="fr-FR" dirty="0"/>
          </a:p>
        </p:txBody>
      </p:sp>
    </p:spTree>
    <p:extLst>
      <p:ext uri="{BB962C8B-B14F-4D97-AF65-F5344CB8AC3E}">
        <p14:creationId xmlns:p14="http://schemas.microsoft.com/office/powerpoint/2010/main" val="17414798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Exécution d’une requête</a:t>
            </a:r>
            <a:endParaRPr lang="fr-FR" dirty="0"/>
          </a:p>
        </p:txBody>
      </p:sp>
      <p:sp>
        <p:nvSpPr>
          <p:cNvPr id="3" name="Espace réservé du contenu 2"/>
          <p:cNvSpPr>
            <a:spLocks noGrp="1"/>
          </p:cNvSpPr>
          <p:nvPr>
            <p:ph idx="1"/>
          </p:nvPr>
        </p:nvSpPr>
        <p:spPr/>
        <p:txBody>
          <a:bodyPr/>
          <a:lstStyle/>
          <a:p>
            <a:r>
              <a:rPr lang="fr-FR" dirty="0" err="1" smtClean="0"/>
              <a:t>Execute</a:t>
            </a:r>
            <a:endParaRPr lang="fr-FR" dirty="0" smtClean="0"/>
          </a:p>
          <a:p>
            <a:pPr lvl="1"/>
            <a:r>
              <a:rPr lang="en-US" dirty="0" err="1"/>
              <a:t>cursor.execute</a:t>
            </a:r>
            <a:r>
              <a:rPr lang="en-US" dirty="0"/>
              <a:t>("""SELECT name, age FROM users</a:t>
            </a:r>
            <a:r>
              <a:rPr lang="en-US" dirty="0" smtClean="0"/>
              <a:t>""")</a:t>
            </a:r>
          </a:p>
          <a:p>
            <a:r>
              <a:rPr lang="en-US" dirty="0" smtClean="0"/>
              <a:t>Pour </a:t>
            </a:r>
            <a:r>
              <a:rPr lang="en-US" dirty="0" err="1" smtClean="0"/>
              <a:t>récupérer</a:t>
            </a:r>
            <a:r>
              <a:rPr lang="en-US" dirty="0" smtClean="0"/>
              <a:t> </a:t>
            </a:r>
            <a:r>
              <a:rPr lang="en-US" dirty="0" err="1" smtClean="0"/>
              <a:t>une</a:t>
            </a:r>
            <a:r>
              <a:rPr lang="en-US" dirty="0" smtClean="0"/>
              <a:t> </a:t>
            </a:r>
            <a:r>
              <a:rPr lang="en-US" dirty="0" err="1" smtClean="0"/>
              <a:t>données</a:t>
            </a:r>
            <a:r>
              <a:rPr lang="fr-FR" dirty="0" smtClean="0"/>
              <a:t> : </a:t>
            </a:r>
            <a:r>
              <a:rPr lang="fr-FR" dirty="0" err="1" smtClean="0"/>
              <a:t>Fetch</a:t>
            </a:r>
            <a:endParaRPr lang="fr-FR" dirty="0" smtClean="0"/>
          </a:p>
          <a:p>
            <a:pPr lvl="1"/>
            <a:r>
              <a:rPr lang="en-US" dirty="0"/>
              <a:t>user1 = </a:t>
            </a:r>
            <a:r>
              <a:rPr lang="en-US" dirty="0" err="1"/>
              <a:t>cursor.fetchone</a:t>
            </a:r>
            <a:r>
              <a:rPr lang="en-US" dirty="0" smtClean="0"/>
              <a:t>()</a:t>
            </a:r>
          </a:p>
          <a:p>
            <a:pPr lvl="1"/>
            <a:r>
              <a:rPr lang="en-US" dirty="0" smtClean="0"/>
              <a:t>Le </a:t>
            </a:r>
            <a:r>
              <a:rPr lang="en-US" dirty="0" err="1" smtClean="0"/>
              <a:t>résultat</a:t>
            </a:r>
            <a:r>
              <a:rPr lang="en-US" dirty="0" smtClean="0"/>
              <a:t> </a:t>
            </a:r>
            <a:r>
              <a:rPr lang="en-US" dirty="0" err="1" smtClean="0"/>
              <a:t>est</a:t>
            </a:r>
            <a:r>
              <a:rPr lang="en-US" dirty="0" smtClean="0"/>
              <a:t> un tuple </a:t>
            </a:r>
            <a:r>
              <a:rPr lang="en-US" dirty="0" err="1" smtClean="0"/>
              <a:t>contenant</a:t>
            </a:r>
            <a:r>
              <a:rPr lang="en-US" dirty="0" smtClean="0"/>
              <a:t> </a:t>
            </a:r>
            <a:r>
              <a:rPr lang="en-US" dirty="0" err="1" smtClean="0"/>
              <a:t>toute</a:t>
            </a:r>
            <a:r>
              <a:rPr lang="en-US" dirty="0" smtClean="0"/>
              <a:t> la </a:t>
            </a:r>
            <a:r>
              <a:rPr lang="en-US" dirty="0" err="1" smtClean="0"/>
              <a:t>ligne</a:t>
            </a:r>
            <a:endParaRPr lang="en-US" dirty="0" smtClean="0"/>
          </a:p>
          <a:p>
            <a:pPr lvl="1"/>
            <a:r>
              <a:rPr lang="en-US" dirty="0"/>
              <a:t>('</a:t>
            </a:r>
            <a:r>
              <a:rPr lang="en-US" dirty="0" err="1"/>
              <a:t>olivier</a:t>
            </a:r>
            <a:r>
              <a:rPr lang="en-US" dirty="0"/>
              <a:t>', 30</a:t>
            </a:r>
            <a:r>
              <a:rPr lang="en-US" dirty="0" smtClean="0"/>
              <a:t>)</a:t>
            </a:r>
          </a:p>
          <a:p>
            <a:endParaRPr lang="en-US" dirty="0"/>
          </a:p>
        </p:txBody>
      </p:sp>
    </p:spTree>
    <p:extLst>
      <p:ext uri="{BB962C8B-B14F-4D97-AF65-F5344CB8AC3E}">
        <p14:creationId xmlns:p14="http://schemas.microsoft.com/office/powerpoint/2010/main" val="42369260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Récupération de toutes les données</a:t>
            </a:r>
            <a:endParaRPr lang="fr-FR" dirty="0"/>
          </a:p>
        </p:txBody>
      </p:sp>
      <p:sp>
        <p:nvSpPr>
          <p:cNvPr id="3" name="Espace réservé du contenu 2"/>
          <p:cNvSpPr>
            <a:spLocks noGrp="1"/>
          </p:cNvSpPr>
          <p:nvPr>
            <p:ph idx="1"/>
          </p:nvPr>
        </p:nvSpPr>
        <p:spPr/>
        <p:txBody>
          <a:bodyPr/>
          <a:lstStyle/>
          <a:p>
            <a:r>
              <a:rPr lang="fr-FR" dirty="0" err="1" smtClean="0"/>
              <a:t>Fetchall</a:t>
            </a:r>
            <a:endParaRPr lang="fr-FR" dirty="0" smtClean="0"/>
          </a:p>
          <a:p>
            <a:pPr marL="457200" lvl="1" indent="0">
              <a:buNone/>
            </a:pPr>
            <a:r>
              <a:rPr lang="fr-FR" dirty="0" err="1"/>
              <a:t>cursor.execute</a:t>
            </a:r>
            <a:r>
              <a:rPr lang="fr-FR" dirty="0"/>
              <a:t>("""SELECT id, </a:t>
            </a:r>
            <a:r>
              <a:rPr lang="fr-FR" dirty="0" err="1"/>
              <a:t>name</a:t>
            </a:r>
            <a:r>
              <a:rPr lang="fr-FR" dirty="0"/>
              <a:t>, </a:t>
            </a:r>
            <a:r>
              <a:rPr lang="fr-FR" dirty="0" err="1"/>
              <a:t>age</a:t>
            </a:r>
            <a:r>
              <a:rPr lang="fr-FR" dirty="0"/>
              <a:t> FROM </a:t>
            </a:r>
            <a:r>
              <a:rPr lang="fr-FR" dirty="0" err="1"/>
              <a:t>users</a:t>
            </a:r>
            <a:r>
              <a:rPr lang="fr-FR" dirty="0"/>
              <a:t>""")</a:t>
            </a:r>
          </a:p>
          <a:p>
            <a:pPr marL="457200" lvl="1" indent="0">
              <a:buNone/>
            </a:pPr>
            <a:r>
              <a:rPr lang="fr-FR" dirty="0" err="1"/>
              <a:t>rows</a:t>
            </a:r>
            <a:r>
              <a:rPr lang="fr-FR" dirty="0"/>
              <a:t> = </a:t>
            </a:r>
            <a:r>
              <a:rPr lang="fr-FR" dirty="0" err="1"/>
              <a:t>cursor.fetchall</a:t>
            </a:r>
            <a:r>
              <a:rPr lang="fr-FR" dirty="0"/>
              <a:t>()</a:t>
            </a:r>
          </a:p>
          <a:p>
            <a:pPr marL="457200" lvl="1" indent="0">
              <a:buNone/>
            </a:pPr>
            <a:r>
              <a:rPr lang="fr-FR" dirty="0"/>
              <a:t>for </a:t>
            </a:r>
            <a:r>
              <a:rPr lang="fr-FR" dirty="0" err="1"/>
              <a:t>row</a:t>
            </a:r>
            <a:r>
              <a:rPr lang="fr-FR" dirty="0"/>
              <a:t> in </a:t>
            </a:r>
            <a:r>
              <a:rPr lang="fr-FR" dirty="0" err="1"/>
              <a:t>rows</a:t>
            </a:r>
            <a:r>
              <a:rPr lang="fr-FR" dirty="0"/>
              <a:t>:</a:t>
            </a:r>
          </a:p>
          <a:p>
            <a:pPr marL="457200" lvl="1" indent="0">
              <a:buNone/>
            </a:pPr>
            <a:r>
              <a:rPr lang="fr-FR" dirty="0"/>
              <a:t>    </a:t>
            </a:r>
            <a:r>
              <a:rPr lang="fr-FR" dirty="0" err="1"/>
              <a:t>print</a:t>
            </a:r>
            <a:r>
              <a:rPr lang="fr-FR" dirty="0"/>
              <a:t>('{0} : {1} - {2}'.format(</a:t>
            </a:r>
            <a:r>
              <a:rPr lang="fr-FR" dirty="0" err="1"/>
              <a:t>row</a:t>
            </a:r>
            <a:r>
              <a:rPr lang="fr-FR" dirty="0"/>
              <a:t>[0], </a:t>
            </a:r>
            <a:r>
              <a:rPr lang="fr-FR" dirty="0" err="1"/>
              <a:t>row</a:t>
            </a:r>
            <a:r>
              <a:rPr lang="fr-FR" dirty="0"/>
              <a:t>[1], </a:t>
            </a:r>
            <a:r>
              <a:rPr lang="fr-FR" dirty="0" err="1"/>
              <a:t>row</a:t>
            </a:r>
            <a:r>
              <a:rPr lang="fr-FR" dirty="0"/>
              <a:t>[2</a:t>
            </a:r>
            <a:r>
              <a:rPr lang="fr-FR" dirty="0" smtClean="0"/>
              <a:t>]))</a:t>
            </a:r>
          </a:p>
          <a:p>
            <a:r>
              <a:rPr lang="fr-FR" dirty="0" smtClean="0"/>
              <a:t>Ou bien une écriture </a:t>
            </a:r>
            <a:r>
              <a:rPr lang="fr-FR" dirty="0" err="1" smtClean="0"/>
              <a:t>simplifée</a:t>
            </a:r>
            <a:endParaRPr lang="fr-FR" dirty="0" smtClean="0"/>
          </a:p>
          <a:p>
            <a:pPr marL="457200" lvl="1" indent="0">
              <a:buNone/>
            </a:pPr>
            <a:r>
              <a:rPr lang="en-US" dirty="0" err="1"/>
              <a:t>cursor.execute</a:t>
            </a:r>
            <a:r>
              <a:rPr lang="en-US" dirty="0"/>
              <a:t>("""SELECT id, name, age FROM users""")</a:t>
            </a:r>
          </a:p>
          <a:p>
            <a:pPr marL="457200" lvl="1" indent="0">
              <a:buNone/>
            </a:pPr>
            <a:r>
              <a:rPr lang="en-US" dirty="0"/>
              <a:t>for row in cursor:</a:t>
            </a:r>
          </a:p>
          <a:p>
            <a:pPr marL="457200" lvl="1" indent="0">
              <a:buNone/>
            </a:pPr>
            <a:r>
              <a:rPr lang="en-US" dirty="0"/>
              <a:t>    print('{0} : {1}, {2}'.format(row[0], row[1], row[2]))</a:t>
            </a:r>
            <a:endParaRPr lang="fr-FR" dirty="0"/>
          </a:p>
        </p:txBody>
      </p:sp>
    </p:spTree>
    <p:extLst>
      <p:ext uri="{BB962C8B-B14F-4D97-AF65-F5344CB8AC3E}">
        <p14:creationId xmlns:p14="http://schemas.microsoft.com/office/powerpoint/2010/main" val="32665868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MySql</a:t>
            </a:r>
            <a:endParaRPr lang="fr-FR" dirty="0"/>
          </a:p>
        </p:txBody>
      </p:sp>
      <p:sp>
        <p:nvSpPr>
          <p:cNvPr id="3" name="Espace réservé du contenu 2"/>
          <p:cNvSpPr>
            <a:spLocks noGrp="1"/>
          </p:cNvSpPr>
          <p:nvPr>
            <p:ph idx="1"/>
          </p:nvPr>
        </p:nvSpPr>
        <p:spPr/>
        <p:txBody>
          <a:bodyPr/>
          <a:lstStyle/>
          <a:p>
            <a:r>
              <a:rPr lang="fr-FR" dirty="0" err="1"/>
              <a:t>pip</a:t>
            </a:r>
            <a:r>
              <a:rPr lang="fr-FR" dirty="0"/>
              <a:t> </a:t>
            </a:r>
            <a:r>
              <a:rPr lang="fr-FR" dirty="0" err="1"/>
              <a:t>install</a:t>
            </a:r>
            <a:r>
              <a:rPr lang="fr-FR" dirty="0"/>
              <a:t> </a:t>
            </a:r>
            <a:r>
              <a:rPr lang="fr-FR" dirty="0" err="1"/>
              <a:t>mysql</a:t>
            </a:r>
            <a:endParaRPr lang="fr-FR" dirty="0"/>
          </a:p>
          <a:p>
            <a:r>
              <a:rPr lang="fr-FR" dirty="0" err="1"/>
              <a:t>pip</a:t>
            </a:r>
            <a:r>
              <a:rPr lang="fr-FR" dirty="0"/>
              <a:t> </a:t>
            </a:r>
            <a:r>
              <a:rPr lang="fr-FR" dirty="0" err="1"/>
              <a:t>install</a:t>
            </a:r>
            <a:r>
              <a:rPr lang="fr-FR" dirty="0"/>
              <a:t> MySQL-python</a:t>
            </a:r>
          </a:p>
          <a:p>
            <a:r>
              <a:rPr lang="fr-FR" dirty="0" err="1"/>
              <a:t>pip</a:t>
            </a:r>
            <a:r>
              <a:rPr lang="fr-FR" dirty="0"/>
              <a:t> </a:t>
            </a:r>
            <a:r>
              <a:rPr lang="fr-FR" dirty="0" err="1"/>
              <a:t>install</a:t>
            </a:r>
            <a:r>
              <a:rPr lang="fr-FR" dirty="0"/>
              <a:t> </a:t>
            </a:r>
            <a:r>
              <a:rPr lang="fr-FR" dirty="0" err="1"/>
              <a:t>mysql</a:t>
            </a:r>
            <a:r>
              <a:rPr lang="fr-FR" dirty="0"/>
              <a:t>-</a:t>
            </a:r>
            <a:r>
              <a:rPr lang="fr-FR" dirty="0" err="1"/>
              <a:t>connector</a:t>
            </a:r>
            <a:r>
              <a:rPr lang="fr-FR" dirty="0"/>
              <a:t>-python --</a:t>
            </a:r>
            <a:r>
              <a:rPr lang="fr-FR" dirty="0" err="1"/>
              <a:t>allow-external</a:t>
            </a:r>
            <a:r>
              <a:rPr lang="fr-FR" dirty="0"/>
              <a:t> </a:t>
            </a:r>
            <a:r>
              <a:rPr lang="fr-FR" dirty="0" err="1"/>
              <a:t>mysql</a:t>
            </a:r>
            <a:r>
              <a:rPr lang="fr-FR" dirty="0"/>
              <a:t>-</a:t>
            </a:r>
            <a:r>
              <a:rPr lang="fr-FR" dirty="0" err="1"/>
              <a:t>connector</a:t>
            </a:r>
            <a:r>
              <a:rPr lang="fr-FR" dirty="0"/>
              <a:t>-python</a:t>
            </a:r>
            <a:endParaRPr lang="fr-FR" dirty="0" smtClean="0"/>
          </a:p>
          <a:p>
            <a:r>
              <a:rPr lang="fr-FR" dirty="0" smtClean="0"/>
              <a:t>import </a:t>
            </a:r>
            <a:r>
              <a:rPr lang="fr-FR" dirty="0" err="1"/>
              <a:t>mysql.connector</a:t>
            </a:r>
            <a:r>
              <a:rPr lang="fr-FR" dirty="0"/>
              <a:t> </a:t>
            </a:r>
          </a:p>
          <a:p>
            <a:r>
              <a:rPr lang="fr-FR" dirty="0" err="1" smtClean="0"/>
              <a:t>conn</a:t>
            </a:r>
            <a:r>
              <a:rPr lang="fr-FR" dirty="0" smtClean="0"/>
              <a:t> </a:t>
            </a:r>
            <a:r>
              <a:rPr lang="fr-FR" dirty="0"/>
              <a:t>= </a:t>
            </a:r>
            <a:r>
              <a:rPr lang="fr-FR" dirty="0" err="1"/>
              <a:t>mysql.connector.connect</a:t>
            </a:r>
            <a:r>
              <a:rPr lang="fr-FR" dirty="0"/>
              <a:t>(host="</a:t>
            </a:r>
            <a:r>
              <a:rPr lang="fr-FR" dirty="0" err="1"/>
              <a:t>localhost</a:t>
            </a:r>
            <a:r>
              <a:rPr lang="fr-FR" dirty="0"/>
              <a:t>",user="</a:t>
            </a:r>
            <a:r>
              <a:rPr lang="fr-FR" dirty="0" err="1"/>
              <a:t>root</a:t>
            </a:r>
            <a:r>
              <a:rPr lang="fr-FR" dirty="0"/>
              <a:t>",</a:t>
            </a:r>
            <a:r>
              <a:rPr lang="fr-FR" dirty="0" err="1"/>
              <a:t>password</a:t>
            </a:r>
            <a:r>
              <a:rPr lang="fr-FR" dirty="0"/>
              <a:t>="XXX", </a:t>
            </a:r>
            <a:r>
              <a:rPr lang="fr-FR" dirty="0" err="1"/>
              <a:t>database</a:t>
            </a:r>
            <a:r>
              <a:rPr lang="fr-FR" dirty="0"/>
              <a:t>="test1")</a:t>
            </a:r>
          </a:p>
          <a:p>
            <a:r>
              <a:rPr lang="fr-FR" dirty="0" err="1"/>
              <a:t>cursor</a:t>
            </a:r>
            <a:r>
              <a:rPr lang="fr-FR" dirty="0"/>
              <a:t> = </a:t>
            </a:r>
            <a:r>
              <a:rPr lang="fr-FR" dirty="0" err="1"/>
              <a:t>conn.cursor</a:t>
            </a:r>
            <a:r>
              <a:rPr lang="fr-FR" dirty="0"/>
              <a:t>()</a:t>
            </a:r>
          </a:p>
          <a:p>
            <a:r>
              <a:rPr lang="fr-FR" dirty="0" err="1"/>
              <a:t>conn.close</a:t>
            </a:r>
            <a:r>
              <a:rPr lang="fr-FR" dirty="0"/>
              <a:t>()</a:t>
            </a:r>
          </a:p>
        </p:txBody>
      </p:sp>
    </p:spTree>
    <p:extLst>
      <p:ext uri="{BB962C8B-B14F-4D97-AF65-F5344CB8AC3E}">
        <p14:creationId xmlns:p14="http://schemas.microsoft.com/office/powerpoint/2010/main" val="644926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PostgreSql</a:t>
            </a:r>
            <a:endParaRPr lang="fr-FR" dirty="0"/>
          </a:p>
        </p:txBody>
      </p:sp>
      <p:sp>
        <p:nvSpPr>
          <p:cNvPr id="3" name="Espace réservé du contenu 2"/>
          <p:cNvSpPr>
            <a:spLocks noGrp="1"/>
          </p:cNvSpPr>
          <p:nvPr>
            <p:ph idx="1"/>
          </p:nvPr>
        </p:nvSpPr>
        <p:spPr/>
        <p:txBody>
          <a:bodyPr/>
          <a:lstStyle/>
          <a:p>
            <a:r>
              <a:rPr lang="fr-FR" dirty="0" err="1"/>
              <a:t>pip</a:t>
            </a:r>
            <a:r>
              <a:rPr lang="fr-FR" dirty="0"/>
              <a:t> </a:t>
            </a:r>
            <a:r>
              <a:rPr lang="fr-FR" dirty="0" err="1"/>
              <a:t>install</a:t>
            </a:r>
            <a:r>
              <a:rPr lang="fr-FR" dirty="0"/>
              <a:t> </a:t>
            </a:r>
            <a:r>
              <a:rPr lang="fr-FR" dirty="0" smtClean="0"/>
              <a:t>psycopg2</a:t>
            </a:r>
          </a:p>
          <a:p>
            <a:r>
              <a:rPr lang="en-US" dirty="0" smtClean="0"/>
              <a:t>conn </a:t>
            </a:r>
            <a:r>
              <a:rPr lang="en-US" dirty="0"/>
              <a:t>= </a:t>
            </a:r>
            <a:r>
              <a:rPr lang="en-US" dirty="0" smtClean="0"/>
              <a:t>psycopg2.connect(</a:t>
            </a:r>
            <a:r>
              <a:rPr lang="en-US" dirty="0"/>
              <a:t>host='localhost' </a:t>
            </a:r>
            <a:r>
              <a:rPr lang="en-US" dirty="0" err="1"/>
              <a:t>dbname</a:t>
            </a:r>
            <a:r>
              <a:rPr lang="en-US" dirty="0"/>
              <a:t>='</a:t>
            </a:r>
            <a:r>
              <a:rPr lang="en-US" dirty="0" err="1"/>
              <a:t>my_database</a:t>
            </a:r>
            <a:r>
              <a:rPr lang="en-US" dirty="0"/>
              <a:t>' user='</a:t>
            </a:r>
            <a:r>
              <a:rPr lang="en-US" dirty="0" err="1"/>
              <a:t>postgres</a:t>
            </a:r>
            <a:r>
              <a:rPr lang="en-US" dirty="0"/>
              <a:t>' password='secret'</a:t>
            </a:r>
            <a:r>
              <a:rPr lang="en-US" dirty="0" smtClean="0"/>
              <a:t>)</a:t>
            </a:r>
            <a:endParaRPr lang="en-US" dirty="0"/>
          </a:p>
          <a:p>
            <a:r>
              <a:rPr lang="en-US" dirty="0" smtClean="0"/>
              <a:t>cursor </a:t>
            </a:r>
            <a:r>
              <a:rPr lang="en-US" dirty="0"/>
              <a:t>= </a:t>
            </a:r>
            <a:r>
              <a:rPr lang="en-US" dirty="0" err="1"/>
              <a:t>conn.cursor</a:t>
            </a:r>
            <a:r>
              <a:rPr lang="en-US" dirty="0" smtClean="0"/>
              <a:t>()</a:t>
            </a:r>
          </a:p>
          <a:p>
            <a:r>
              <a:rPr lang="en-US" dirty="0" err="1"/>
              <a:t>c</a:t>
            </a:r>
            <a:r>
              <a:rPr lang="en-US" dirty="0" err="1" smtClean="0"/>
              <a:t>ursor.close</a:t>
            </a:r>
            <a:r>
              <a:rPr lang="en-US" dirty="0" smtClean="0"/>
              <a:t>()</a:t>
            </a:r>
            <a:endParaRPr lang="fr-FR" dirty="0"/>
          </a:p>
        </p:txBody>
      </p:sp>
    </p:spTree>
    <p:extLst>
      <p:ext uri="{BB962C8B-B14F-4D97-AF65-F5344CB8AC3E}">
        <p14:creationId xmlns:p14="http://schemas.microsoft.com/office/powerpoint/2010/main" val="442383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a:t>
            </a:r>
            <a:endParaRPr lang="fr-FR" dirty="0"/>
          </a:p>
        </p:txBody>
      </p:sp>
      <p:sp>
        <p:nvSpPr>
          <p:cNvPr id="3" name="Espace réservé du contenu 2"/>
          <p:cNvSpPr>
            <a:spLocks noGrp="1"/>
          </p:cNvSpPr>
          <p:nvPr>
            <p:ph idx="1"/>
          </p:nvPr>
        </p:nvSpPr>
        <p:spPr/>
        <p:txBody>
          <a:bodyPr/>
          <a:lstStyle/>
          <a:p>
            <a:endParaRPr lang="fr-FR" dirty="0"/>
          </a:p>
        </p:txBody>
      </p:sp>
      <p:pic>
        <p:nvPicPr>
          <p:cNvPr id="4" name="Image 3"/>
          <p:cNvPicPr>
            <a:picLocks noChangeAspect="1"/>
          </p:cNvPicPr>
          <p:nvPr/>
        </p:nvPicPr>
        <p:blipFill>
          <a:blip r:embed="rId2"/>
          <a:stretch>
            <a:fillRect/>
          </a:stretch>
        </p:blipFill>
        <p:spPr>
          <a:xfrm>
            <a:off x="0" y="1237496"/>
            <a:ext cx="9318716" cy="3343632"/>
          </a:xfrm>
          <a:prstGeom prst="rect">
            <a:avLst/>
          </a:prstGeom>
        </p:spPr>
      </p:pic>
      <p:pic>
        <p:nvPicPr>
          <p:cNvPr id="5" name="Image 4"/>
          <p:cNvPicPr>
            <a:picLocks noChangeAspect="1"/>
          </p:cNvPicPr>
          <p:nvPr/>
        </p:nvPicPr>
        <p:blipFill>
          <a:blip r:embed="rId3"/>
          <a:stretch>
            <a:fillRect/>
          </a:stretch>
        </p:blipFill>
        <p:spPr>
          <a:xfrm>
            <a:off x="8820472" y="5157192"/>
            <a:ext cx="6715125" cy="1285875"/>
          </a:xfrm>
          <a:prstGeom prst="rect">
            <a:avLst/>
          </a:prstGeom>
        </p:spPr>
      </p:pic>
    </p:spTree>
    <p:extLst>
      <p:ext uri="{BB962C8B-B14F-4D97-AF65-F5344CB8AC3E}">
        <p14:creationId xmlns:p14="http://schemas.microsoft.com/office/powerpoint/2010/main" val="38959210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Générateur</a:t>
            </a:r>
            <a:endParaRPr lang="fr-FR" dirty="0"/>
          </a:p>
        </p:txBody>
      </p:sp>
      <p:sp>
        <p:nvSpPr>
          <p:cNvPr id="3" name="Espace réservé du contenu 2"/>
          <p:cNvSpPr>
            <a:spLocks noGrp="1"/>
          </p:cNvSpPr>
          <p:nvPr>
            <p:ph idx="1"/>
          </p:nvPr>
        </p:nvSpPr>
        <p:spPr/>
        <p:txBody>
          <a:bodyPr/>
          <a:lstStyle/>
          <a:p>
            <a:r>
              <a:rPr lang="fr-FR" dirty="0" smtClean="0"/>
              <a:t>Un générateur est identique à une liste en intension mais elle sera exécuté uniquement au moment du for</a:t>
            </a:r>
          </a:p>
          <a:p>
            <a:pPr lvl="1"/>
            <a:r>
              <a:rPr lang="fr-FR" dirty="0" smtClean="0"/>
              <a:t>Utilisateur du </a:t>
            </a:r>
            <a:r>
              <a:rPr lang="fr-FR" dirty="0" err="1" smtClean="0"/>
              <a:t>yield</a:t>
            </a:r>
            <a:r>
              <a:rPr lang="fr-FR" dirty="0" smtClean="0"/>
              <a:t> au lieu de l’</a:t>
            </a:r>
            <a:r>
              <a:rPr lang="fr-FR" dirty="0" err="1" smtClean="0"/>
              <a:t>itérateur</a:t>
            </a:r>
            <a:endParaRPr lang="fr-FR" dirty="0" smtClean="0"/>
          </a:p>
          <a:p>
            <a:pPr lvl="1"/>
            <a:r>
              <a:rPr lang="fr-FR" dirty="0" smtClean="0"/>
              <a:t>() au lieu de []</a:t>
            </a:r>
            <a:endParaRPr lang="fr-FR" dirty="0"/>
          </a:p>
        </p:txBody>
      </p:sp>
      <p:pic>
        <p:nvPicPr>
          <p:cNvPr id="4" name="Image 3"/>
          <p:cNvPicPr>
            <a:picLocks noChangeAspect="1"/>
          </p:cNvPicPr>
          <p:nvPr/>
        </p:nvPicPr>
        <p:blipFill>
          <a:blip r:embed="rId2"/>
          <a:stretch>
            <a:fillRect/>
          </a:stretch>
        </p:blipFill>
        <p:spPr>
          <a:xfrm>
            <a:off x="1547664" y="4005064"/>
            <a:ext cx="5271586" cy="1008112"/>
          </a:xfrm>
          <a:prstGeom prst="rect">
            <a:avLst/>
          </a:prstGeom>
        </p:spPr>
      </p:pic>
    </p:spTree>
    <p:extLst>
      <p:ext uri="{BB962C8B-B14F-4D97-AF65-F5344CB8AC3E}">
        <p14:creationId xmlns:p14="http://schemas.microsoft.com/office/powerpoint/2010/main" val="155676981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Yield</a:t>
            </a:r>
            <a:endParaRPr lang="fr-FR" dirty="0"/>
          </a:p>
        </p:txBody>
      </p:sp>
      <p:sp>
        <p:nvSpPr>
          <p:cNvPr id="3" name="Espace réservé du contenu 2"/>
          <p:cNvSpPr>
            <a:spLocks noGrp="1"/>
          </p:cNvSpPr>
          <p:nvPr>
            <p:ph idx="1"/>
          </p:nvPr>
        </p:nvSpPr>
        <p:spPr/>
        <p:txBody>
          <a:bodyPr/>
          <a:lstStyle/>
          <a:p>
            <a:r>
              <a:rPr lang="fr-FR" dirty="0" err="1"/>
              <a:t>yield</a:t>
            </a:r>
            <a:r>
              <a:rPr lang="fr-FR" dirty="0"/>
              <a:t> est un mot clé utilisé en lieu et place de return, à la différence près qu’on va récupérer un </a:t>
            </a:r>
            <a:r>
              <a:rPr lang="fr-FR" dirty="0" smtClean="0"/>
              <a:t>générateur</a:t>
            </a:r>
          </a:p>
          <a:p>
            <a:pPr lvl="1"/>
            <a:r>
              <a:rPr lang="fr-FR" dirty="0" smtClean="0"/>
              <a:t>Exécution en retard (</a:t>
            </a:r>
            <a:r>
              <a:rPr lang="fr-FR" dirty="0" err="1" smtClean="0"/>
              <a:t>Lazy</a:t>
            </a:r>
            <a:r>
              <a:rPr lang="fr-FR" dirty="0" smtClean="0"/>
              <a:t> </a:t>
            </a:r>
            <a:r>
              <a:rPr lang="fr-FR" dirty="0" err="1" smtClean="0"/>
              <a:t>Loading</a:t>
            </a:r>
            <a:r>
              <a:rPr lang="fr-FR" dirty="0" smtClean="0"/>
              <a:t>)</a:t>
            </a:r>
          </a:p>
          <a:p>
            <a:pPr lvl="1"/>
            <a:r>
              <a:rPr lang="fr-FR" dirty="0" smtClean="0"/>
              <a:t>Utilisé pour les filtres</a:t>
            </a:r>
          </a:p>
          <a:p>
            <a:pPr lvl="1"/>
            <a:r>
              <a:rPr lang="fr-FR" dirty="0" smtClean="0"/>
              <a:t>Compatible </a:t>
            </a:r>
            <a:r>
              <a:rPr lang="fr-FR" dirty="0" err="1" smtClean="0"/>
              <a:t>await</a:t>
            </a:r>
            <a:r>
              <a:rPr lang="fr-FR" dirty="0" smtClean="0"/>
              <a:t> </a:t>
            </a:r>
            <a:r>
              <a:rPr lang="fr-FR" smtClean="0"/>
              <a:t>async</a:t>
            </a:r>
            <a:endParaRPr lang="fr-FR" dirty="0"/>
          </a:p>
        </p:txBody>
      </p:sp>
      <p:pic>
        <p:nvPicPr>
          <p:cNvPr id="4" name="Image 3"/>
          <p:cNvPicPr>
            <a:picLocks noChangeAspect="1"/>
          </p:cNvPicPr>
          <p:nvPr/>
        </p:nvPicPr>
        <p:blipFill>
          <a:blip r:embed="rId2"/>
          <a:stretch>
            <a:fillRect/>
          </a:stretch>
        </p:blipFill>
        <p:spPr>
          <a:xfrm>
            <a:off x="4211960" y="3300899"/>
            <a:ext cx="3562360" cy="1480740"/>
          </a:xfrm>
          <a:prstGeom prst="rect">
            <a:avLst/>
          </a:prstGeom>
        </p:spPr>
      </p:pic>
      <p:pic>
        <p:nvPicPr>
          <p:cNvPr id="5" name="Image 4"/>
          <p:cNvPicPr>
            <a:picLocks noChangeAspect="1"/>
          </p:cNvPicPr>
          <p:nvPr/>
        </p:nvPicPr>
        <p:blipFill>
          <a:blip r:embed="rId3"/>
          <a:stretch>
            <a:fillRect/>
          </a:stretch>
        </p:blipFill>
        <p:spPr>
          <a:xfrm>
            <a:off x="4431436" y="5061500"/>
            <a:ext cx="3123408" cy="753926"/>
          </a:xfrm>
          <a:prstGeom prst="rect">
            <a:avLst/>
          </a:prstGeom>
        </p:spPr>
      </p:pic>
    </p:spTree>
    <p:extLst>
      <p:ext uri="{BB962C8B-B14F-4D97-AF65-F5344CB8AC3E}">
        <p14:creationId xmlns:p14="http://schemas.microsoft.com/office/powerpoint/2010/main" val="407858629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a:p>
        </p:txBody>
      </p:sp>
      <p:pic>
        <p:nvPicPr>
          <p:cNvPr id="22532" name="Picture 4" descr="http://www.lepoint.fr/images/2014/01/22/2366967-toilettes-jpg_20357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747464"/>
            <a:ext cx="5922073" cy="7711394"/>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ttp://www.images-insolites.fr/wp-content/uploads/2010/07/balcon-sans-fenetre-228x3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80"/>
            <a:ext cx="4560331" cy="7000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35933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doc.ubuntu-fr.org/lib/exe/fetch.php?tok=363cdb&amp;media=http%3A%2F%2Fwww.impassionedcinema.com%2Fwordpress%2Fwp-content%2Fuploads%2F2012%2F06%2Fmatrix.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8720"/>
            <a:ext cx="9144000" cy="59334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2267744" y="274263"/>
            <a:ext cx="6654765" cy="822789"/>
          </a:xfrm>
        </p:spPr>
        <p:txBody>
          <a:bodyPr lIns="0" tIns="0" rIns="0" bIns="0" anchor="t"/>
          <a:lstStyle/>
          <a:p>
            <a:pPr algn="l" eaLnBrk="1" hangingPunct="1">
              <a:lnSpc>
                <a:spcPct val="95000"/>
              </a:lnSpc>
              <a:buClr>
                <a:srgbClr val="333333"/>
              </a:buClr>
              <a:tabLst>
                <a:tab pos="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altLang="fr-FR" sz="3900" dirty="0" smtClean="0">
                <a:solidFill>
                  <a:srgbClr val="333333"/>
                </a:solidFill>
                <a:latin typeface="Arial" charset="0"/>
              </a:rPr>
              <a:t>Coder </a:t>
            </a:r>
            <a:r>
              <a:rPr lang="en-GB" altLang="fr-FR" sz="3900" dirty="0" err="1" smtClean="0">
                <a:solidFill>
                  <a:srgbClr val="333333"/>
                </a:solidFill>
                <a:latin typeface="Arial" charset="0"/>
              </a:rPr>
              <a:t>c’est</a:t>
            </a:r>
            <a:r>
              <a:rPr lang="en-GB" altLang="fr-FR" sz="3900" dirty="0" smtClean="0">
                <a:solidFill>
                  <a:srgbClr val="333333"/>
                </a:solidFill>
                <a:latin typeface="Arial" charset="0"/>
              </a:rPr>
              <a:t> </a:t>
            </a:r>
            <a:r>
              <a:rPr lang="en-GB" altLang="fr-FR" sz="3900" dirty="0" err="1" smtClean="0">
                <a:solidFill>
                  <a:srgbClr val="333333"/>
                </a:solidFill>
                <a:latin typeface="Arial" charset="0"/>
              </a:rPr>
              <a:t>complexe</a:t>
            </a:r>
            <a:endParaRPr lang="en-GB" altLang="fr-FR" sz="3900" dirty="0">
              <a:solidFill>
                <a:srgbClr val="333333"/>
              </a:solidFill>
              <a:latin typeface="Arial" charset="0"/>
            </a:endParaRPr>
          </a:p>
        </p:txBody>
      </p:sp>
    </p:spTree>
    <p:extLst>
      <p:ext uri="{BB962C8B-B14F-4D97-AF65-F5344CB8AC3E}">
        <p14:creationId xmlns:p14="http://schemas.microsoft.com/office/powerpoint/2010/main" val="85364626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
            <a:ext cx="8604448" cy="6891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109196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64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98449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15616" y="0"/>
            <a:ext cx="7772400" cy="1143000"/>
          </a:xfrm>
        </p:spPr>
        <p:txBody>
          <a:bodyPr/>
          <a:lstStyle/>
          <a:p>
            <a:r>
              <a:rPr lang="fr-FR" dirty="0" smtClean="0"/>
              <a:t>Des fois ca marche</a:t>
            </a:r>
            <a:endParaRPr lang="fr-FR" dirty="0"/>
          </a:p>
        </p:txBody>
      </p:sp>
      <p:sp>
        <p:nvSpPr>
          <p:cNvPr id="3" name="Espace réservé du contenu 2"/>
          <p:cNvSpPr>
            <a:spLocks noGrp="1"/>
          </p:cNvSpPr>
          <p:nvPr>
            <p:ph idx="1"/>
          </p:nvPr>
        </p:nvSpPr>
        <p:spPr/>
        <p:txBody>
          <a:bodyPr/>
          <a:lstStyle/>
          <a:p>
            <a:endParaRPr lang="fr-FR"/>
          </a:p>
        </p:txBody>
      </p:sp>
      <p:pic>
        <p:nvPicPr>
          <p:cNvPr id="33794" name="Picture 2" descr="http://www.pariszigzag.fr/wp-content/uploads/2014/04/histoire-tour-eiffel-18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824135"/>
            <a:ext cx="7563000" cy="605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23825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7584" y="10798"/>
            <a:ext cx="7770756" cy="1289892"/>
          </a:xfrm>
        </p:spPr>
        <p:txBody>
          <a:bodyPr/>
          <a:lstStyle/>
          <a:p>
            <a:r>
              <a:rPr lang="fr-FR" dirty="0" smtClean="0"/>
              <a:t>Bien sûr si on a des spécifications précises</a:t>
            </a:r>
            <a:endParaRPr lang="fr-FR"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96752"/>
            <a:ext cx="8670848" cy="5675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424019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608" y="-171400"/>
            <a:ext cx="7770756" cy="1289892"/>
          </a:xfrm>
        </p:spPr>
        <p:txBody>
          <a:bodyPr/>
          <a:lstStyle/>
          <a:p>
            <a:r>
              <a:rPr lang="fr-FR" dirty="0" smtClean="0"/>
              <a:t>Un client qui sait ce qu’il veut</a:t>
            </a:r>
            <a:endParaRPr lang="fr-FR" dirty="0"/>
          </a:p>
        </p:txBody>
      </p:sp>
      <p:pic>
        <p:nvPicPr>
          <p:cNvPr id="16386" name="Picture 2" descr="http://www.anyideas.net/wp-content/uploads/2012/11/girouette-300x22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80728"/>
            <a:ext cx="8388424" cy="626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4789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0"/>
            <a:ext cx="7770756" cy="1289892"/>
          </a:xfrm>
        </p:spPr>
        <p:txBody>
          <a:bodyPr/>
          <a:lstStyle/>
          <a:p>
            <a:r>
              <a:rPr lang="fr-FR" dirty="0" smtClean="0"/>
              <a:t>Des partenaires de confiance</a:t>
            </a:r>
            <a:endParaRPr lang="fr-FR" dirty="0"/>
          </a:p>
        </p:txBody>
      </p:sp>
      <p:pic>
        <p:nvPicPr>
          <p:cNvPr id="2355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08720"/>
            <a:ext cx="9144000" cy="6157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23833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Text Box 5"/>
          <p:cNvSpPr txBox="1">
            <a:spLocks noChangeArrowheads="1"/>
          </p:cNvSpPr>
          <p:nvPr/>
        </p:nvSpPr>
        <p:spPr bwMode="auto">
          <a:xfrm>
            <a:off x="1066800" y="990600"/>
            <a:ext cx="73152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fr-BE" altLang="fr-FR" b="1" dirty="0"/>
              <a:t>  </a:t>
            </a:r>
            <a:r>
              <a:rPr lang="fr-BE" altLang="fr-FR" dirty="0"/>
              <a:t>Scripts d’administration </a:t>
            </a:r>
            <a:r>
              <a:rPr lang="fr-BE" altLang="fr-FR" dirty="0" smtClean="0"/>
              <a:t>systèmes</a:t>
            </a:r>
            <a:endParaRPr lang="fr-BE" altLang="fr-FR" dirty="0"/>
          </a:p>
          <a:p>
            <a:r>
              <a:rPr lang="fr-BE" altLang="fr-FR" dirty="0"/>
              <a:t>   ex : Les programmes d'administration système spécifiques à la distribution </a:t>
            </a:r>
            <a:r>
              <a:rPr lang="fr-BE" altLang="fr-FR" dirty="0" err="1"/>
              <a:t>Red</a:t>
            </a:r>
            <a:r>
              <a:rPr lang="fr-BE" altLang="fr-FR" dirty="0"/>
              <a:t> </a:t>
            </a:r>
            <a:r>
              <a:rPr lang="fr-BE" altLang="fr-FR" dirty="0" err="1"/>
              <a:t>Hat</a:t>
            </a:r>
            <a:r>
              <a:rPr lang="fr-BE" altLang="fr-FR" dirty="0"/>
              <a:t> Linux. </a:t>
            </a:r>
          </a:p>
          <a:p>
            <a:pPr>
              <a:buFontTx/>
              <a:buChar char="•"/>
            </a:pPr>
            <a:r>
              <a:rPr lang="fr-BE" altLang="fr-FR" dirty="0"/>
              <a:t>  Tous les </a:t>
            </a:r>
            <a:r>
              <a:rPr lang="fr-BE" altLang="fr-FR" dirty="0" smtClean="0"/>
              <a:t>développement </a:t>
            </a:r>
            <a:r>
              <a:rPr lang="fr-BE" altLang="fr-FR" dirty="0"/>
              <a:t>lié à l’internet et en particulier au web (moteur de recherche, navigateur…)</a:t>
            </a:r>
          </a:p>
          <a:p>
            <a:pPr>
              <a:buFontTx/>
              <a:buChar char="•"/>
            </a:pPr>
            <a:r>
              <a:rPr lang="fr-BE" altLang="fr-FR" dirty="0" smtClean="0"/>
              <a:t>  Accès aux bases </a:t>
            </a:r>
            <a:r>
              <a:rPr lang="fr-BE" altLang="fr-FR" smtClean="0"/>
              <a:t>de données</a:t>
            </a:r>
            <a:endParaRPr lang="fr-BE" altLang="fr-FR" dirty="0" smtClean="0"/>
          </a:p>
          <a:p>
            <a:pPr>
              <a:buFontTx/>
              <a:buChar char="•"/>
            </a:pPr>
            <a:r>
              <a:rPr lang="fr-BE" altLang="fr-FR" dirty="0" smtClean="0"/>
              <a:t>  </a:t>
            </a:r>
            <a:r>
              <a:rPr lang="fr-BE" altLang="fr-FR" dirty="0"/>
              <a:t>Réalisations d’interfaces graphiques utilisateurs.</a:t>
            </a:r>
          </a:p>
          <a:p>
            <a:pPr>
              <a:buFontTx/>
              <a:buChar char="•"/>
            </a:pPr>
            <a:r>
              <a:rPr lang="fr-BE" altLang="fr-FR" dirty="0"/>
              <a:t>  Utilisation pour la résolution de calculs scientifiques </a:t>
            </a:r>
          </a:p>
          <a:p>
            <a:r>
              <a:rPr lang="fr-BE" altLang="fr-FR" dirty="0"/>
              <a:t>   ex : Python est notamment utilisé pour les </a:t>
            </a:r>
            <a:r>
              <a:rPr lang="fr-BE" altLang="fr-FR" dirty="0" smtClean="0"/>
              <a:t>fusées </a:t>
            </a:r>
            <a:r>
              <a:rPr lang="fr-BE" altLang="fr-FR" dirty="0"/>
              <a:t>de la NASA</a:t>
            </a:r>
          </a:p>
          <a:p>
            <a:pPr>
              <a:buFontTx/>
              <a:buChar char="•"/>
            </a:pPr>
            <a:r>
              <a:rPr lang="fr-BE" altLang="fr-FR" dirty="0"/>
              <a:t> …</a:t>
            </a:r>
          </a:p>
          <a:p>
            <a:endParaRPr lang="fr-BE" altLang="fr-FR" dirty="0"/>
          </a:p>
        </p:txBody>
      </p:sp>
      <p:sp>
        <p:nvSpPr>
          <p:cNvPr id="10246" name="Text Box 6"/>
          <p:cNvSpPr txBox="1">
            <a:spLocks noChangeArrowheads="1"/>
          </p:cNvSpPr>
          <p:nvPr/>
        </p:nvSpPr>
        <p:spPr bwMode="auto">
          <a:xfrm>
            <a:off x="990600" y="2286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r-BE" altLang="fr-FR" sz="2400" b="1" dirty="0"/>
              <a:t> </a:t>
            </a:r>
            <a:r>
              <a:rPr lang="fr-BE" altLang="fr-FR" sz="2400" b="1" dirty="0" smtClean="0"/>
              <a:t>Domaines </a:t>
            </a:r>
            <a:r>
              <a:rPr lang="fr-BE" altLang="fr-FR" sz="2400" b="1" dirty="0"/>
              <a:t>d’application</a:t>
            </a:r>
          </a:p>
        </p:txBody>
      </p:sp>
      <p:pic>
        <p:nvPicPr>
          <p:cNvPr id="10247" name="Picture 7" descr="C:\WINDOWS\Application Data\Microsoft\Media Catalog\Downloaded Clips\cl1\an04356_.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533400"/>
            <a:ext cx="4343400" cy="19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1026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246"/>
                                        </p:tgtEl>
                                        <p:attrNameLst>
                                          <p:attrName>style.visibility</p:attrName>
                                        </p:attrNameLst>
                                      </p:cBhvr>
                                      <p:to>
                                        <p:strVal val="visible"/>
                                      </p:to>
                                    </p:set>
                                    <p:anim calcmode="lin" valueType="num">
                                      <p:cBhvr additive="base">
                                        <p:cTn id="7" dur="500" fill="hold"/>
                                        <p:tgtEl>
                                          <p:spTgt spid="10246"/>
                                        </p:tgtEl>
                                        <p:attrNameLst>
                                          <p:attrName>ppt_x</p:attrName>
                                        </p:attrNameLst>
                                      </p:cBhvr>
                                      <p:tavLst>
                                        <p:tav tm="0">
                                          <p:val>
                                            <p:strVal val="1+#ppt_w/2"/>
                                          </p:val>
                                        </p:tav>
                                        <p:tav tm="100000">
                                          <p:val>
                                            <p:strVal val="#ppt_x"/>
                                          </p:val>
                                        </p:tav>
                                      </p:tavLst>
                                    </p:anim>
                                    <p:anim calcmode="lin" valueType="num">
                                      <p:cBhvr additive="base">
                                        <p:cTn id="8" dur="500" fill="hold"/>
                                        <p:tgtEl>
                                          <p:spTgt spid="1024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nodeType="afterEffect">
                                  <p:stCondLst>
                                    <p:cond delay="0"/>
                                  </p:stCondLst>
                                  <p:childTnLst>
                                    <p:set>
                                      <p:cBhvr>
                                        <p:cTn id="11" dur="1" fill="hold">
                                          <p:stCondLst>
                                            <p:cond delay="0"/>
                                          </p:stCondLst>
                                        </p:cTn>
                                        <p:tgtEl>
                                          <p:spTgt spid="10247"/>
                                        </p:tgtEl>
                                        <p:attrNameLst>
                                          <p:attrName>style.visibility</p:attrName>
                                        </p:attrNameLst>
                                      </p:cBhvr>
                                      <p:to>
                                        <p:strVal val="visible"/>
                                      </p:to>
                                    </p:set>
                                    <p:anim calcmode="lin" valueType="num">
                                      <p:cBhvr additive="base">
                                        <p:cTn id="12" dur="500" fill="hold"/>
                                        <p:tgtEl>
                                          <p:spTgt spid="10247"/>
                                        </p:tgtEl>
                                        <p:attrNameLst>
                                          <p:attrName>ppt_x</p:attrName>
                                        </p:attrNameLst>
                                      </p:cBhvr>
                                      <p:tavLst>
                                        <p:tav tm="0">
                                          <p:val>
                                            <p:strVal val="1+#ppt_w/2"/>
                                          </p:val>
                                        </p:tav>
                                        <p:tav tm="100000">
                                          <p:val>
                                            <p:strVal val="#ppt_x"/>
                                          </p:val>
                                        </p:tav>
                                      </p:tavLst>
                                    </p:anim>
                                    <p:anim calcmode="lin" valueType="num">
                                      <p:cBhvr additive="base">
                                        <p:cTn id="13" dur="500" fill="hold"/>
                                        <p:tgtEl>
                                          <p:spTgt spid="10247"/>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10245"/>
                                        </p:tgtEl>
                                        <p:attrNameLst>
                                          <p:attrName>style.visibility</p:attrName>
                                        </p:attrNameLst>
                                      </p:cBhvr>
                                      <p:to>
                                        <p:strVal val="visible"/>
                                      </p:to>
                                    </p:set>
                                    <p:animEffect transition="in" filter="dissolve">
                                      <p:cBhvr>
                                        <p:cTn id="17" dur="5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autoUpdateAnimBg="0"/>
      <p:bldP spid="10246"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0"/>
            <a:ext cx="7772400" cy="1143000"/>
          </a:xfrm>
        </p:spPr>
        <p:txBody>
          <a:bodyPr/>
          <a:lstStyle/>
          <a:p>
            <a:r>
              <a:rPr lang="fr-FR" dirty="0" smtClean="0"/>
              <a:t>Une équipe solide</a:t>
            </a:r>
            <a:endParaRPr lang="fr-FR" dirty="0"/>
          </a:p>
        </p:txBody>
      </p:sp>
      <p:sp>
        <p:nvSpPr>
          <p:cNvPr id="3" name="Espace réservé du contenu 2"/>
          <p:cNvSpPr>
            <a:spLocks noGrp="1"/>
          </p:cNvSpPr>
          <p:nvPr>
            <p:ph idx="1"/>
          </p:nvPr>
        </p:nvSpPr>
        <p:spPr/>
        <p:txBody>
          <a:bodyPr/>
          <a:lstStyle/>
          <a:p>
            <a:endParaRPr lang="fr-FR"/>
          </a:p>
        </p:txBody>
      </p:sp>
      <p:pic>
        <p:nvPicPr>
          <p:cNvPr id="21506" name="Picture 2" descr="http://static-mb.minutebuzz.com/wp-content/uploads/2014/02/Perceval-5-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 y="1124744"/>
            <a:ext cx="9144000" cy="526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37300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188640"/>
            <a:ext cx="7772400" cy="1143000"/>
          </a:xfrm>
        </p:spPr>
        <p:txBody>
          <a:bodyPr/>
          <a:lstStyle/>
          <a:p>
            <a:r>
              <a:rPr lang="fr-FR" noProof="0" dirty="0" smtClean="0"/>
              <a:t>Développement logiciel Agile</a:t>
            </a:r>
            <a:endParaRPr lang="fr-FR" noProof="0" dirty="0"/>
          </a:p>
        </p:txBody>
      </p:sp>
      <p:sp>
        <p:nvSpPr>
          <p:cNvPr id="3" name="Content Placeholder 2"/>
          <p:cNvSpPr>
            <a:spLocks noGrp="1"/>
          </p:cNvSpPr>
          <p:nvPr>
            <p:ph idx="1"/>
          </p:nvPr>
        </p:nvSpPr>
        <p:spPr>
          <a:xfrm>
            <a:off x="279399" y="1312863"/>
            <a:ext cx="8546967" cy="4837222"/>
          </a:xfrm>
        </p:spPr>
        <p:txBody>
          <a:bodyPr/>
          <a:lstStyle/>
          <a:p>
            <a:r>
              <a:rPr lang="fr-FR" sz="2400" noProof="0" dirty="0" smtClean="0"/>
              <a:t>La </a:t>
            </a:r>
            <a:r>
              <a:rPr lang="fr-FR" sz="2400" dirty="0" smtClean="0"/>
              <a:t>tendance de ces dernières années est d’aller vers le développement Agile</a:t>
            </a:r>
            <a:endParaRPr lang="fr-FR" sz="2400" noProof="0" dirty="0" smtClean="0"/>
          </a:p>
          <a:p>
            <a:pPr lvl="1"/>
            <a:r>
              <a:rPr lang="fr-FR" sz="2000" noProof="0" dirty="0" smtClean="0"/>
              <a:t>Des cycles de développement courts</a:t>
            </a:r>
          </a:p>
          <a:p>
            <a:pPr lvl="1"/>
            <a:r>
              <a:rPr lang="fr-FR" sz="2000" noProof="0" dirty="0" smtClean="0"/>
              <a:t>Un processus de développement itératif, à comparer au traitement séquentiel traditionnel</a:t>
            </a:r>
          </a:p>
          <a:p>
            <a:pPr lvl="1"/>
            <a:r>
              <a:rPr lang="fr-FR" sz="2000" noProof="0" dirty="0" smtClean="0"/>
              <a:t>Les modifications sont intégrées aux structures logicielles avec un minimum de perturbations</a:t>
            </a:r>
          </a:p>
          <a:p>
            <a:r>
              <a:rPr lang="fr-FR" sz="2400" noProof="0" dirty="0" smtClean="0"/>
              <a:t>L’objectif est de produire un logiciel qui</a:t>
            </a:r>
          </a:p>
          <a:p>
            <a:pPr lvl="1"/>
            <a:r>
              <a:rPr lang="fr-FR" sz="2000" noProof="0" dirty="0" smtClean="0"/>
              <a:t>Fonctionne</a:t>
            </a:r>
          </a:p>
          <a:p>
            <a:pPr lvl="1"/>
            <a:r>
              <a:rPr lang="fr-FR" sz="2000" noProof="0" dirty="0" smtClean="0"/>
              <a:t>Répond au cahier des charges</a:t>
            </a:r>
          </a:p>
          <a:p>
            <a:pPr lvl="1"/>
            <a:r>
              <a:rPr lang="fr-FR" sz="2000" noProof="0" dirty="0" smtClean="0"/>
              <a:t>Est bien structuré</a:t>
            </a:r>
          </a:p>
          <a:p>
            <a:pPr lvl="1"/>
            <a:r>
              <a:rPr lang="fr-FR" sz="2000" noProof="0" dirty="0" smtClean="0"/>
              <a:t>Est facile à modifier</a:t>
            </a:r>
          </a:p>
          <a:p>
            <a:pPr lvl="1"/>
            <a:r>
              <a:rPr lang="fr-FR" sz="2000" noProof="0" dirty="0" smtClean="0"/>
              <a:t>Est extensible</a:t>
            </a:r>
          </a:p>
          <a:p>
            <a:pPr lvl="1"/>
            <a:r>
              <a:rPr lang="fr-FR" sz="2000" noProof="0" dirty="0" smtClean="0"/>
              <a:t>A un minimum de bogue</a:t>
            </a:r>
          </a:p>
        </p:txBody>
      </p:sp>
    </p:spTree>
    <p:custDataLst>
      <p:tags r:id="rId1"/>
    </p:custDataLst>
    <p:extLst>
      <p:ext uri="{BB962C8B-B14F-4D97-AF65-F5344CB8AC3E}">
        <p14:creationId xmlns:p14="http://schemas.microsoft.com/office/powerpoint/2010/main" val="379508293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noProof="0" dirty="0" smtClean="0"/>
              <a:t>Développements pilotés par les tests</a:t>
            </a:r>
            <a:endParaRPr lang="fr-FR" noProof="0" dirty="0"/>
          </a:p>
        </p:txBody>
      </p:sp>
      <p:sp>
        <p:nvSpPr>
          <p:cNvPr id="3" name="Content Placeholder 2"/>
          <p:cNvSpPr>
            <a:spLocks noGrp="1"/>
          </p:cNvSpPr>
          <p:nvPr>
            <p:ph idx="1"/>
          </p:nvPr>
        </p:nvSpPr>
        <p:spPr>
          <a:xfrm>
            <a:off x="251520" y="1628800"/>
            <a:ext cx="8599488" cy="2616101"/>
          </a:xfrm>
        </p:spPr>
        <p:txBody>
          <a:bodyPr/>
          <a:lstStyle/>
          <a:p>
            <a:r>
              <a:rPr lang="fr-FR" dirty="0"/>
              <a:t>Les </a:t>
            </a:r>
            <a:r>
              <a:rPr lang="fr-FR" i="1" dirty="0" smtClean="0">
                <a:latin typeface="Century Schoolbook" pitchFamily="18" charset="0"/>
                <a:cs typeface="Courier New" pitchFamily="49" charset="0"/>
              </a:rPr>
              <a:t>développements </a:t>
            </a:r>
            <a:r>
              <a:rPr lang="fr-FR" i="1" dirty="0">
                <a:latin typeface="Century Schoolbook" pitchFamily="18" charset="0"/>
                <a:cs typeface="Courier New" pitchFamily="49" charset="0"/>
              </a:rPr>
              <a:t>pilotés par les tests  </a:t>
            </a:r>
            <a:r>
              <a:rPr lang="fr-FR" dirty="0" smtClean="0"/>
              <a:t>font partie du processus Agile </a:t>
            </a:r>
            <a:r>
              <a:rPr lang="fr-FR" noProof="0" dirty="0" smtClean="0"/>
              <a:t>(</a:t>
            </a:r>
            <a:r>
              <a:rPr lang="fr-FR" i="1" noProof="0" dirty="0" smtClean="0">
                <a:latin typeface="Century Schoolbook" pitchFamily="18" charset="0"/>
                <a:cs typeface="Courier New" pitchFamily="49" charset="0"/>
              </a:rPr>
              <a:t>test-driven development</a:t>
            </a:r>
            <a:r>
              <a:rPr lang="fr-FR" i="1" dirty="0" smtClean="0"/>
              <a:t>, </a:t>
            </a:r>
            <a:r>
              <a:rPr lang="fr-FR" noProof="0" dirty="0" smtClean="0"/>
              <a:t>TDD)</a:t>
            </a:r>
          </a:p>
          <a:p>
            <a:pPr lvl="1"/>
            <a:r>
              <a:rPr lang="fr-FR" noProof="0" dirty="0" smtClean="0"/>
              <a:t>Processus de développement incrémental</a:t>
            </a:r>
          </a:p>
        </p:txBody>
      </p:sp>
    </p:spTree>
    <p:custDataLst>
      <p:tags r:id="rId1"/>
    </p:custDataLst>
    <p:extLst>
      <p:ext uri="{BB962C8B-B14F-4D97-AF65-F5344CB8AC3E}">
        <p14:creationId xmlns:p14="http://schemas.microsoft.com/office/powerpoint/2010/main" val="127165017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260648"/>
            <a:ext cx="7772400" cy="1143000"/>
          </a:xfrm>
        </p:spPr>
        <p:txBody>
          <a:bodyPr/>
          <a:lstStyle/>
          <a:p>
            <a:r>
              <a:rPr lang="fr-FR" dirty="0"/>
              <a:t>Pourquoi le TDD ?</a:t>
            </a:r>
          </a:p>
        </p:txBody>
      </p:sp>
      <p:sp>
        <p:nvSpPr>
          <p:cNvPr id="3" name="Espace réservé du contenu 2"/>
          <p:cNvSpPr>
            <a:spLocks noGrp="1"/>
          </p:cNvSpPr>
          <p:nvPr>
            <p:ph sz="quarter" idx="1"/>
          </p:nvPr>
        </p:nvSpPr>
        <p:spPr>
          <a:xfrm>
            <a:off x="1173163" y="1981200"/>
            <a:ext cx="3470845" cy="4114800"/>
          </a:xfrm>
        </p:spPr>
        <p:txBody>
          <a:bodyPr/>
          <a:lstStyle/>
          <a:p>
            <a:r>
              <a:rPr lang="fr-FR" b="1" dirty="0" smtClean="0"/>
              <a:t>Analyse</a:t>
            </a:r>
            <a:r>
              <a:rPr lang="fr-FR" dirty="0" smtClean="0"/>
              <a:t> puis </a:t>
            </a:r>
            <a:br>
              <a:rPr lang="fr-FR" dirty="0" smtClean="0"/>
            </a:br>
            <a:r>
              <a:rPr lang="fr-FR" dirty="0" smtClean="0"/>
              <a:t>Tests-Code-Design</a:t>
            </a:r>
            <a:endParaRPr lang="fr-FR" dirty="0"/>
          </a:p>
        </p:txBody>
      </p:sp>
      <p:pic>
        <p:nvPicPr>
          <p:cNvPr id="4098" name="Picture 2" descr="http://images.jbrains.ca/theory_of_bdd/analyze_then_do_tdd_loop.jpg"/>
          <p:cNvPicPr>
            <a:picLocks noChangeAspect="1" noChangeArrowheads="1"/>
          </p:cNvPicPr>
          <p:nvPr/>
        </p:nvPicPr>
        <p:blipFill rotWithShape="1">
          <a:blip r:embed="rId2">
            <a:extLst>
              <a:ext uri="{28A0092B-C50C-407E-A947-70E740481C1C}">
                <a14:useLocalDpi xmlns:a14="http://schemas.microsoft.com/office/drawing/2010/main" val="0"/>
              </a:ext>
            </a:extLst>
          </a:blip>
          <a:srcRect t="6294" b="8008"/>
          <a:stretch/>
        </p:blipFill>
        <p:spPr bwMode="auto">
          <a:xfrm>
            <a:off x="4572000" y="1196752"/>
            <a:ext cx="3872590" cy="18149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jbrains.ca/theory_of_bdd/do_tdd_then_analyze_then_do_td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2996952"/>
            <a:ext cx="3872589" cy="140381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images.jbrains.ca/theory_of_bdd/behavior_driven_development_loop.jpg"/>
          <p:cNvPicPr>
            <a:picLocks noChangeAspect="1" noChangeArrowheads="1"/>
          </p:cNvPicPr>
          <p:nvPr/>
        </p:nvPicPr>
        <p:blipFill rotWithShape="1">
          <a:blip r:embed="rId4">
            <a:extLst>
              <a:ext uri="{28A0092B-C50C-407E-A947-70E740481C1C}">
                <a14:useLocalDpi xmlns:a14="http://schemas.microsoft.com/office/drawing/2010/main" val="0"/>
              </a:ext>
            </a:extLst>
          </a:blip>
          <a:srcRect t="7629" b="9152"/>
          <a:stretch/>
        </p:blipFill>
        <p:spPr bwMode="auto">
          <a:xfrm>
            <a:off x="4572001" y="4293096"/>
            <a:ext cx="3872590" cy="201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647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Y’a quoi comme test ?</a:t>
            </a:r>
            <a:endParaRPr lang="fr-FR" dirty="0"/>
          </a:p>
        </p:txBody>
      </p:sp>
      <p:sp>
        <p:nvSpPr>
          <p:cNvPr id="3" name="Espace réservé du contenu 2"/>
          <p:cNvSpPr>
            <a:spLocks noGrp="1"/>
          </p:cNvSpPr>
          <p:nvPr>
            <p:ph idx="1"/>
          </p:nvPr>
        </p:nvSpPr>
        <p:spPr/>
        <p:txBody>
          <a:bodyPr/>
          <a:lstStyle/>
          <a:p>
            <a:r>
              <a:rPr lang="fr-FR" dirty="0" smtClean="0"/>
              <a:t>Tests fonctionnels</a:t>
            </a:r>
          </a:p>
          <a:p>
            <a:r>
              <a:rPr lang="fr-FR" dirty="0" smtClean="0"/>
              <a:t>Tests d’intégrations</a:t>
            </a:r>
          </a:p>
          <a:p>
            <a:r>
              <a:rPr lang="fr-FR" dirty="0" smtClean="0"/>
              <a:t>Tests unitaires</a:t>
            </a:r>
          </a:p>
        </p:txBody>
      </p:sp>
    </p:spTree>
    <p:extLst>
      <p:ext uri="{BB962C8B-B14F-4D97-AF65-F5344CB8AC3E}">
        <p14:creationId xmlns:p14="http://schemas.microsoft.com/office/powerpoint/2010/main" val="397802998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UnitTest</a:t>
            </a:r>
            <a:endParaRPr lang="fr-FR" dirty="0"/>
          </a:p>
        </p:txBody>
      </p:sp>
      <p:sp>
        <p:nvSpPr>
          <p:cNvPr id="3" name="Espace réservé du contenu 2"/>
          <p:cNvSpPr>
            <a:spLocks noGrp="1"/>
          </p:cNvSpPr>
          <p:nvPr>
            <p:ph idx="1"/>
          </p:nvPr>
        </p:nvSpPr>
        <p:spPr/>
        <p:txBody>
          <a:bodyPr/>
          <a:lstStyle/>
          <a:p>
            <a:r>
              <a:rPr lang="fr-FR" dirty="0" smtClean="0"/>
              <a:t>Module de test unitaire Python</a:t>
            </a:r>
          </a:p>
          <a:p>
            <a:r>
              <a:rPr lang="fr-FR" dirty="0" smtClean="0"/>
              <a:t>Classe héritant de </a:t>
            </a:r>
            <a:r>
              <a:rPr lang="fr-FR" dirty="0" err="1" smtClean="0"/>
              <a:t>unittest.TestCase</a:t>
            </a:r>
            <a:endParaRPr lang="fr-FR" dirty="0" smtClean="0"/>
          </a:p>
          <a:p>
            <a:r>
              <a:rPr lang="fr-FR" dirty="0" smtClean="0"/>
              <a:t>Seuls les méthodes avec comme paramètre self sont testées</a:t>
            </a:r>
          </a:p>
        </p:txBody>
      </p:sp>
    </p:spTree>
    <p:extLst>
      <p:ext uri="{BB962C8B-B14F-4D97-AF65-F5344CB8AC3E}">
        <p14:creationId xmlns:p14="http://schemas.microsoft.com/office/powerpoint/2010/main" val="320105304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Assert</a:t>
            </a:r>
            <a:endParaRPr lang="fr-FR" dirty="0"/>
          </a:p>
        </p:txBody>
      </p:sp>
      <p:sp>
        <p:nvSpPr>
          <p:cNvPr id="3" name="Espace réservé du contenu 2"/>
          <p:cNvSpPr>
            <a:spLocks noGrp="1"/>
          </p:cNvSpPr>
          <p:nvPr>
            <p:ph idx="1"/>
          </p:nvPr>
        </p:nvSpPr>
        <p:spPr/>
        <p:txBody>
          <a:bodyPr/>
          <a:lstStyle/>
          <a:p>
            <a:r>
              <a:rPr lang="fr-FR" dirty="0" err="1" smtClean="0"/>
              <a:t>Assert</a:t>
            </a:r>
            <a:endParaRPr lang="fr-FR" dirty="0" smtClean="0"/>
          </a:p>
          <a:p>
            <a:pPr lvl="1"/>
            <a:r>
              <a:rPr lang="fr-FR" dirty="0" smtClean="0"/>
              <a:t>Clause d’assertion</a:t>
            </a:r>
          </a:p>
          <a:p>
            <a:pPr lvl="1"/>
            <a:r>
              <a:rPr lang="fr-FR" dirty="0" err="1" smtClean="0"/>
              <a:t>assertEqual</a:t>
            </a:r>
            <a:r>
              <a:rPr lang="fr-FR" dirty="0" smtClean="0"/>
              <a:t>(</a:t>
            </a:r>
            <a:r>
              <a:rPr lang="fr-FR" dirty="0" err="1" smtClean="0"/>
              <a:t>theorical</a:t>
            </a:r>
            <a:r>
              <a:rPr lang="fr-FR" dirty="0" smtClean="0"/>
              <a:t>, value)</a:t>
            </a:r>
          </a:p>
          <a:p>
            <a:pPr lvl="1"/>
            <a:r>
              <a:rPr lang="fr-FR" dirty="0" err="1" smtClean="0"/>
              <a:t>assertTrue</a:t>
            </a:r>
            <a:r>
              <a:rPr lang="fr-FR" dirty="0" smtClean="0"/>
              <a:t>, </a:t>
            </a:r>
            <a:r>
              <a:rPr lang="fr-FR" dirty="0" err="1" smtClean="0"/>
              <a:t>assertGreater</a:t>
            </a:r>
            <a:r>
              <a:rPr lang="fr-FR" dirty="0" smtClean="0"/>
              <a:t>, </a:t>
            </a:r>
            <a:r>
              <a:rPr lang="fr-FR" dirty="0" err="1" smtClean="0"/>
              <a:t>assertIn</a:t>
            </a:r>
            <a:r>
              <a:rPr lang="fr-FR" dirty="0" smtClean="0"/>
              <a:t>, </a:t>
            </a:r>
            <a:r>
              <a:rPr lang="fr-FR" dirty="0" err="1" smtClean="0"/>
              <a:t>assertIs</a:t>
            </a:r>
            <a:r>
              <a:rPr lang="fr-FR" dirty="0" smtClean="0"/>
              <a:t>, </a:t>
            </a:r>
            <a:r>
              <a:rPr lang="fr-FR" dirty="0" err="1" smtClean="0"/>
              <a:t>assertRaises</a:t>
            </a:r>
            <a:r>
              <a:rPr lang="fr-FR" dirty="0" smtClean="0"/>
              <a:t>, </a:t>
            </a:r>
            <a:r>
              <a:rPr lang="fr-FR" dirty="0" err="1" smtClean="0"/>
              <a:t>assertRegex</a:t>
            </a:r>
            <a:r>
              <a:rPr lang="fr-FR" dirty="0" smtClean="0"/>
              <a:t>, …</a:t>
            </a:r>
          </a:p>
          <a:p>
            <a:r>
              <a:rPr lang="fr-FR" dirty="0" smtClean="0"/>
              <a:t>Test en réussi si l’assertion est vraie et qu’il n’y a pas d’erreur</a:t>
            </a:r>
          </a:p>
        </p:txBody>
      </p:sp>
      <p:pic>
        <p:nvPicPr>
          <p:cNvPr id="4" name="Image 3"/>
          <p:cNvPicPr>
            <a:picLocks noChangeAspect="1"/>
          </p:cNvPicPr>
          <p:nvPr/>
        </p:nvPicPr>
        <p:blipFill>
          <a:blip r:embed="rId2"/>
          <a:stretch>
            <a:fillRect/>
          </a:stretch>
        </p:blipFill>
        <p:spPr>
          <a:xfrm>
            <a:off x="4932039" y="4048265"/>
            <a:ext cx="4246277" cy="2405072"/>
          </a:xfrm>
          <a:prstGeom prst="rect">
            <a:avLst/>
          </a:prstGeom>
        </p:spPr>
      </p:pic>
    </p:spTree>
    <p:extLst>
      <p:ext uri="{BB962C8B-B14F-4D97-AF65-F5344CB8AC3E}">
        <p14:creationId xmlns:p14="http://schemas.microsoft.com/office/powerpoint/2010/main" val="427520040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Logging</a:t>
            </a:r>
            <a:endParaRPr lang="fr-FR" dirty="0"/>
          </a:p>
        </p:txBody>
      </p:sp>
      <p:sp>
        <p:nvSpPr>
          <p:cNvPr id="3" name="Espace réservé du contenu 2"/>
          <p:cNvSpPr>
            <a:spLocks noGrp="1"/>
          </p:cNvSpPr>
          <p:nvPr>
            <p:ph idx="1"/>
          </p:nvPr>
        </p:nvSpPr>
        <p:spPr/>
        <p:txBody>
          <a:bodyPr/>
          <a:lstStyle/>
          <a:p>
            <a:r>
              <a:rPr lang="fr-FR" dirty="0" smtClean="0"/>
              <a:t>Permet de faire du log à l’écran où sur fichier facilement</a:t>
            </a:r>
            <a:endParaRPr lang="fr-FR" dirty="0"/>
          </a:p>
        </p:txBody>
      </p:sp>
      <p:pic>
        <p:nvPicPr>
          <p:cNvPr id="4" name="Image 3"/>
          <p:cNvPicPr>
            <a:picLocks noChangeAspect="1"/>
          </p:cNvPicPr>
          <p:nvPr/>
        </p:nvPicPr>
        <p:blipFill>
          <a:blip r:embed="rId2"/>
          <a:stretch>
            <a:fillRect/>
          </a:stretch>
        </p:blipFill>
        <p:spPr>
          <a:xfrm>
            <a:off x="500124" y="2708920"/>
            <a:ext cx="8124825" cy="3248025"/>
          </a:xfrm>
          <a:prstGeom prst="rect">
            <a:avLst/>
          </a:prstGeom>
        </p:spPr>
      </p:pic>
    </p:spTree>
    <p:extLst>
      <p:ext uri="{BB962C8B-B14F-4D97-AF65-F5344CB8AC3E}">
        <p14:creationId xmlns:p14="http://schemas.microsoft.com/office/powerpoint/2010/main" val="37789264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Web</a:t>
            </a:r>
            <a:endParaRPr lang="fr-FR" dirty="0"/>
          </a:p>
        </p:txBody>
      </p:sp>
      <p:sp>
        <p:nvSpPr>
          <p:cNvPr id="3" name="Espace réservé du contenu 2"/>
          <p:cNvSpPr>
            <a:spLocks noGrp="1"/>
          </p:cNvSpPr>
          <p:nvPr>
            <p:ph idx="1"/>
          </p:nvPr>
        </p:nvSpPr>
        <p:spPr/>
        <p:txBody>
          <a:bodyPr/>
          <a:lstStyle/>
          <a:p>
            <a:r>
              <a:rPr lang="fr-FR" dirty="0" smtClean="0"/>
              <a:t>WWW</a:t>
            </a:r>
          </a:p>
          <a:p>
            <a:r>
              <a:rPr lang="fr-FR" dirty="0" smtClean="0"/>
              <a:t>HTTP + HTML</a:t>
            </a:r>
          </a:p>
          <a:p>
            <a:r>
              <a:rPr lang="fr-FR" dirty="0" smtClean="0"/>
              <a:t>Serveur Web + Client</a:t>
            </a:r>
          </a:p>
          <a:p>
            <a:r>
              <a:rPr lang="fr-FR" dirty="0" smtClean="0"/>
              <a:t>Plusieurs modules Python savent faire du Web</a:t>
            </a:r>
          </a:p>
          <a:p>
            <a:pPr lvl="1"/>
            <a:r>
              <a:rPr lang="fr-FR" dirty="0" err="1" smtClean="0"/>
              <a:t>Flask</a:t>
            </a:r>
            <a:endParaRPr lang="fr-FR" dirty="0" smtClean="0"/>
          </a:p>
          <a:p>
            <a:pPr lvl="1"/>
            <a:r>
              <a:rPr lang="fr-FR" dirty="0" smtClean="0"/>
              <a:t>Django</a:t>
            </a:r>
            <a:endParaRPr lang="fr-FR" dirty="0"/>
          </a:p>
        </p:txBody>
      </p:sp>
    </p:spTree>
    <p:extLst>
      <p:ext uri="{BB962C8B-B14F-4D97-AF65-F5344CB8AC3E}">
        <p14:creationId xmlns:p14="http://schemas.microsoft.com/office/powerpoint/2010/main" val="33723254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err="1" smtClean="0"/>
              <a:t>Flask</a:t>
            </a:r>
            <a:endParaRPr lang="fr-FR" dirty="0" smtClean="0"/>
          </a:p>
          <a:p>
            <a:r>
              <a:rPr lang="fr-FR" dirty="0" err="1" smtClean="0"/>
              <a:t>Microframework</a:t>
            </a:r>
            <a:r>
              <a:rPr lang="fr-FR" dirty="0" smtClean="0"/>
              <a:t> Web</a:t>
            </a:r>
          </a:p>
          <a:p>
            <a:r>
              <a:rPr lang="fr-FR" dirty="0" smtClean="0"/>
              <a:t>Très simple</a:t>
            </a:r>
          </a:p>
          <a:p>
            <a:pPr lvl="1"/>
            <a:r>
              <a:rPr lang="fr-FR" dirty="0" smtClean="0"/>
              <a:t>Contient un container Web</a:t>
            </a:r>
          </a:p>
          <a:p>
            <a:r>
              <a:rPr lang="fr-FR" dirty="0" smtClean="0"/>
              <a:t>PIP </a:t>
            </a:r>
            <a:r>
              <a:rPr lang="fr-FR" dirty="0" err="1" smtClean="0"/>
              <a:t>install</a:t>
            </a:r>
            <a:r>
              <a:rPr lang="fr-FR" dirty="0" smtClean="0"/>
              <a:t> </a:t>
            </a:r>
            <a:r>
              <a:rPr lang="fr-FR" dirty="0" err="1" smtClean="0"/>
              <a:t>Flask</a:t>
            </a:r>
            <a:endParaRPr lang="fr-FR" dirty="0" smtClean="0"/>
          </a:p>
          <a:p>
            <a:r>
              <a:rPr lang="fr-FR" dirty="0" smtClean="0"/>
              <a:t>http://localhost:5000</a:t>
            </a:r>
          </a:p>
          <a:p>
            <a:endParaRPr lang="fr-FR" dirty="0"/>
          </a:p>
        </p:txBody>
      </p:sp>
      <p:pic>
        <p:nvPicPr>
          <p:cNvPr id="1026" name="Picture 2" descr="http://flask.pocoo.org/static/logo/flas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31638"/>
            <a:ext cx="2857500" cy="111823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3"/>
          <a:stretch>
            <a:fillRect/>
          </a:stretch>
        </p:blipFill>
        <p:spPr>
          <a:xfrm>
            <a:off x="4116522" y="3645024"/>
            <a:ext cx="3601620" cy="2808312"/>
          </a:xfrm>
          <a:prstGeom prst="rect">
            <a:avLst/>
          </a:prstGeom>
        </p:spPr>
      </p:pic>
    </p:spTree>
    <p:extLst>
      <p:ext uri="{BB962C8B-B14F-4D97-AF65-F5344CB8AC3E}">
        <p14:creationId xmlns:p14="http://schemas.microsoft.com/office/powerpoint/2010/main" val="3156185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WINTOTALSEGMENTS" val="0"/>
</p:tagLst>
</file>

<file path=ppt/tags/tag10.xml><?xml version="1.0" encoding="utf-8"?>
<p:tagLst xmlns:a="http://schemas.openxmlformats.org/drawingml/2006/main" xmlns:r="http://schemas.openxmlformats.org/officeDocument/2006/relationships" xmlns:p="http://schemas.openxmlformats.org/presentationml/2006/main">
  <p:tag name="PPTAGGERGROUP" val="1"/>
</p:tagLst>
</file>

<file path=ppt/tags/tag11.xml><?xml version="1.0" encoding="utf-8"?>
<p:tagLst xmlns:a="http://schemas.openxmlformats.org/drawingml/2006/main" xmlns:r="http://schemas.openxmlformats.org/officeDocument/2006/relationships" xmlns:p="http://schemas.openxmlformats.org/presentationml/2006/main">
  <p:tag name="PPTAGGERGROUP" val="1"/>
</p:tagLst>
</file>

<file path=ppt/tags/tag12.xml><?xml version="1.0" encoding="utf-8"?>
<p:tagLst xmlns:a="http://schemas.openxmlformats.org/drawingml/2006/main" xmlns:r="http://schemas.openxmlformats.org/officeDocument/2006/relationships" xmlns:p="http://schemas.openxmlformats.org/presentationml/2006/main">
  <p:tag name="PPTAGGERGROUP" val="1"/>
</p:tagLst>
</file>

<file path=ppt/tags/tag13.xml><?xml version="1.0" encoding="utf-8"?>
<p:tagLst xmlns:a="http://schemas.openxmlformats.org/drawingml/2006/main" xmlns:r="http://schemas.openxmlformats.org/officeDocument/2006/relationships" xmlns:p="http://schemas.openxmlformats.org/presentationml/2006/main">
  <p:tag name="PPTAGGERGROUP" val="1"/>
</p:tagLst>
</file>

<file path=ppt/tags/tag14.xml><?xml version="1.0" encoding="utf-8"?>
<p:tagLst xmlns:a="http://schemas.openxmlformats.org/drawingml/2006/main" xmlns:r="http://schemas.openxmlformats.org/officeDocument/2006/relationships" xmlns:p="http://schemas.openxmlformats.org/presentationml/2006/main">
  <p:tag name="PPTAGGERGROUP" val="1"/>
</p:tagLst>
</file>

<file path=ppt/tags/tag15.xml><?xml version="1.0" encoding="utf-8"?>
<p:tagLst xmlns:a="http://schemas.openxmlformats.org/drawingml/2006/main" xmlns:r="http://schemas.openxmlformats.org/officeDocument/2006/relationships" xmlns:p="http://schemas.openxmlformats.org/presentationml/2006/main">
  <p:tag name="PPTAGGERGROUP" val="1"/>
</p:tagLst>
</file>

<file path=ppt/tags/tag16.xml><?xml version="1.0" encoding="utf-8"?>
<p:tagLst xmlns:a="http://schemas.openxmlformats.org/drawingml/2006/main" xmlns:r="http://schemas.openxmlformats.org/officeDocument/2006/relationships" xmlns:p="http://schemas.openxmlformats.org/presentationml/2006/main">
  <p:tag name="PPTAGGERGROUP" val="1"/>
</p:tagLst>
</file>

<file path=ppt/tags/tag17.xml><?xml version="1.0" encoding="utf-8"?>
<p:tagLst xmlns:a="http://schemas.openxmlformats.org/drawingml/2006/main" xmlns:r="http://schemas.openxmlformats.org/officeDocument/2006/relationships" xmlns:p="http://schemas.openxmlformats.org/presentationml/2006/main">
  <p:tag name="PPTAGGERGROUP" val="1"/>
</p:tagLst>
</file>

<file path=ppt/tags/tag18.xml><?xml version="1.0" encoding="utf-8"?>
<p:tagLst xmlns:a="http://schemas.openxmlformats.org/drawingml/2006/main" xmlns:r="http://schemas.openxmlformats.org/officeDocument/2006/relationships" xmlns:p="http://schemas.openxmlformats.org/presentationml/2006/main">
  <p:tag name="PPTAGGERGROUP" val="1"/>
</p:tagLst>
</file>

<file path=ppt/tags/tag19.xml><?xml version="1.0" encoding="utf-8"?>
<p:tagLst xmlns:a="http://schemas.openxmlformats.org/drawingml/2006/main" xmlns:r="http://schemas.openxmlformats.org/officeDocument/2006/relationships" xmlns:p="http://schemas.openxmlformats.org/presentationml/2006/main">
  <p:tag name="PPTAGGERGROUP" val="1"/>
</p:tagLst>
</file>

<file path=ppt/tags/tag2.xml><?xml version="1.0" encoding="utf-8"?>
<p:tagLst xmlns:a="http://schemas.openxmlformats.org/drawingml/2006/main" xmlns:r="http://schemas.openxmlformats.org/officeDocument/2006/relationships" xmlns:p="http://schemas.openxmlformats.org/presentationml/2006/main">
  <p:tag name="PPTAGGERGROUP" val="1"/>
</p:tagLst>
</file>

<file path=ppt/tags/tag20.xml><?xml version="1.0" encoding="utf-8"?>
<p:tagLst xmlns:a="http://schemas.openxmlformats.org/drawingml/2006/main" xmlns:r="http://schemas.openxmlformats.org/officeDocument/2006/relationships" xmlns:p="http://schemas.openxmlformats.org/presentationml/2006/main">
  <p:tag name="PPTAGGERGROUP" val="1"/>
</p:tagLst>
</file>

<file path=ppt/tags/tag21.xml><?xml version="1.0" encoding="utf-8"?>
<p:tagLst xmlns:a="http://schemas.openxmlformats.org/drawingml/2006/main" xmlns:r="http://schemas.openxmlformats.org/officeDocument/2006/relationships" xmlns:p="http://schemas.openxmlformats.org/presentationml/2006/main">
  <p:tag name="PPTAGGERGROUP" val="1"/>
</p:tagLst>
</file>

<file path=ppt/tags/tag22.xml><?xml version="1.0" encoding="utf-8"?>
<p:tagLst xmlns:a="http://schemas.openxmlformats.org/drawingml/2006/main" xmlns:r="http://schemas.openxmlformats.org/officeDocument/2006/relationships" xmlns:p="http://schemas.openxmlformats.org/presentationml/2006/main">
  <p:tag name="PPTAGGERGROUP" val="1"/>
</p:tagLst>
</file>

<file path=ppt/tags/tag23.xml><?xml version="1.0" encoding="utf-8"?>
<p:tagLst xmlns:a="http://schemas.openxmlformats.org/drawingml/2006/main" xmlns:r="http://schemas.openxmlformats.org/officeDocument/2006/relationships" xmlns:p="http://schemas.openxmlformats.org/presentationml/2006/main">
  <p:tag name="PPTAGGERGROUP" val="1"/>
</p:tagLst>
</file>

<file path=ppt/tags/tag24.xml><?xml version="1.0" encoding="utf-8"?>
<p:tagLst xmlns:a="http://schemas.openxmlformats.org/drawingml/2006/main" xmlns:r="http://schemas.openxmlformats.org/officeDocument/2006/relationships" xmlns:p="http://schemas.openxmlformats.org/presentationml/2006/main">
  <p:tag name="PPTAGGERGROUP" val="1"/>
</p:tagLst>
</file>

<file path=ppt/tags/tag25.xml><?xml version="1.0" encoding="utf-8"?>
<p:tagLst xmlns:a="http://schemas.openxmlformats.org/drawingml/2006/main" xmlns:r="http://schemas.openxmlformats.org/officeDocument/2006/relationships" xmlns:p="http://schemas.openxmlformats.org/presentationml/2006/main">
  <p:tag name="PPTAGGERGROUP" val="1"/>
</p:tagLst>
</file>

<file path=ppt/tags/tag26.xml><?xml version="1.0" encoding="utf-8"?>
<p:tagLst xmlns:a="http://schemas.openxmlformats.org/drawingml/2006/main" xmlns:r="http://schemas.openxmlformats.org/officeDocument/2006/relationships" xmlns:p="http://schemas.openxmlformats.org/presentationml/2006/main">
  <p:tag name="PPTAGGERGROUP" val="1"/>
</p:tagLst>
</file>

<file path=ppt/tags/tag27.xml><?xml version="1.0" encoding="utf-8"?>
<p:tagLst xmlns:a="http://schemas.openxmlformats.org/drawingml/2006/main" xmlns:r="http://schemas.openxmlformats.org/officeDocument/2006/relationships" xmlns:p="http://schemas.openxmlformats.org/presentationml/2006/main">
  <p:tag name="PPTAGGERGROUP" val="1"/>
</p:tagLst>
</file>

<file path=ppt/tags/tag28.xml><?xml version="1.0" encoding="utf-8"?>
<p:tagLst xmlns:a="http://schemas.openxmlformats.org/drawingml/2006/main" xmlns:r="http://schemas.openxmlformats.org/officeDocument/2006/relationships" xmlns:p="http://schemas.openxmlformats.org/presentationml/2006/main">
  <p:tag name="PPTAGGERGROUP" val="1"/>
</p:tagLst>
</file>

<file path=ppt/tags/tag29.xml><?xml version="1.0" encoding="utf-8"?>
<p:tagLst xmlns:a="http://schemas.openxmlformats.org/drawingml/2006/main" xmlns:r="http://schemas.openxmlformats.org/officeDocument/2006/relationships" xmlns:p="http://schemas.openxmlformats.org/presentationml/2006/main">
  <p:tag name="PPTAGGERGROUP" val="1"/>
</p:tagLst>
</file>

<file path=ppt/tags/tag3.xml><?xml version="1.0" encoding="utf-8"?>
<p:tagLst xmlns:a="http://schemas.openxmlformats.org/drawingml/2006/main" xmlns:r="http://schemas.openxmlformats.org/officeDocument/2006/relationships" xmlns:p="http://schemas.openxmlformats.org/presentationml/2006/main">
  <p:tag name="PPTAGGERGROUP" val="1"/>
</p:tagLst>
</file>

<file path=ppt/tags/tag30.xml><?xml version="1.0" encoding="utf-8"?>
<p:tagLst xmlns:a="http://schemas.openxmlformats.org/drawingml/2006/main" xmlns:r="http://schemas.openxmlformats.org/officeDocument/2006/relationships" xmlns:p="http://schemas.openxmlformats.org/presentationml/2006/main">
  <p:tag name="PPTAGGERGROUP" val="1"/>
</p:tagLst>
</file>

<file path=ppt/tags/tag31.xml><?xml version="1.0" encoding="utf-8"?>
<p:tagLst xmlns:a="http://schemas.openxmlformats.org/drawingml/2006/main" xmlns:r="http://schemas.openxmlformats.org/officeDocument/2006/relationships" xmlns:p="http://schemas.openxmlformats.org/presentationml/2006/main">
  <p:tag name="PPTAGGERGROUP" val="1"/>
</p:tagLst>
</file>

<file path=ppt/tags/tag32.xml><?xml version="1.0" encoding="utf-8"?>
<p:tagLst xmlns:a="http://schemas.openxmlformats.org/drawingml/2006/main" xmlns:r="http://schemas.openxmlformats.org/officeDocument/2006/relationships" xmlns:p="http://schemas.openxmlformats.org/presentationml/2006/main">
  <p:tag name="PPTAGGERGROUP" val="1"/>
</p:tagLst>
</file>

<file path=ppt/tags/tag33.xml><?xml version="1.0" encoding="utf-8"?>
<p:tagLst xmlns:a="http://schemas.openxmlformats.org/drawingml/2006/main" xmlns:r="http://schemas.openxmlformats.org/officeDocument/2006/relationships" xmlns:p="http://schemas.openxmlformats.org/presentationml/2006/main">
  <p:tag name="PPWINTOTALSEGMENTS" val="0"/>
</p:tagLst>
</file>

<file path=ppt/tags/tag34.xml><?xml version="1.0" encoding="utf-8"?>
<p:tagLst xmlns:a="http://schemas.openxmlformats.org/drawingml/2006/main" xmlns:r="http://schemas.openxmlformats.org/officeDocument/2006/relationships" xmlns:p="http://schemas.openxmlformats.org/presentationml/2006/main">
  <p:tag name="IPF" val="4C2C4167696C6520536F66747761726520446576656C6F706D656E74"/>
</p:tagLst>
</file>

<file path=ppt/tags/tag35.xml><?xml version="1.0" encoding="utf-8"?>
<p:tagLst xmlns:a="http://schemas.openxmlformats.org/drawingml/2006/main" xmlns:r="http://schemas.openxmlformats.org/officeDocument/2006/relationships" xmlns:p="http://schemas.openxmlformats.org/presentationml/2006/main">
  <p:tag name="IPF" val="522C546573742D44726976656E20446576656C6F706D656E74"/>
</p:tagLst>
</file>

<file path=ppt/tags/tag4.xml><?xml version="1.0" encoding="utf-8"?>
<p:tagLst xmlns:a="http://schemas.openxmlformats.org/drawingml/2006/main" xmlns:r="http://schemas.openxmlformats.org/officeDocument/2006/relationships" xmlns:p="http://schemas.openxmlformats.org/presentationml/2006/main">
  <p:tag name="PPTAGGERGROUP" val="1"/>
</p:tagLst>
</file>

<file path=ppt/tags/tag5.xml><?xml version="1.0" encoding="utf-8"?>
<p:tagLst xmlns:a="http://schemas.openxmlformats.org/drawingml/2006/main" xmlns:r="http://schemas.openxmlformats.org/officeDocument/2006/relationships" xmlns:p="http://schemas.openxmlformats.org/presentationml/2006/main">
  <p:tag name="PPTAGGERGROUP" val="1"/>
</p:tagLst>
</file>

<file path=ppt/tags/tag6.xml><?xml version="1.0" encoding="utf-8"?>
<p:tagLst xmlns:a="http://schemas.openxmlformats.org/drawingml/2006/main" xmlns:r="http://schemas.openxmlformats.org/officeDocument/2006/relationships" xmlns:p="http://schemas.openxmlformats.org/presentationml/2006/main">
  <p:tag name="PPTAGGERGROUP" val="1"/>
</p:tagLst>
</file>

<file path=ppt/tags/tag7.xml><?xml version="1.0" encoding="utf-8"?>
<p:tagLst xmlns:a="http://schemas.openxmlformats.org/drawingml/2006/main" xmlns:r="http://schemas.openxmlformats.org/officeDocument/2006/relationships" xmlns:p="http://schemas.openxmlformats.org/presentationml/2006/main">
  <p:tag name="PPTAGGERGROUP" val="1"/>
</p:tagLst>
</file>

<file path=ppt/tags/tag8.xml><?xml version="1.0" encoding="utf-8"?>
<p:tagLst xmlns:a="http://schemas.openxmlformats.org/drawingml/2006/main" xmlns:r="http://schemas.openxmlformats.org/officeDocument/2006/relationships" xmlns:p="http://schemas.openxmlformats.org/presentationml/2006/main">
  <p:tag name="PPTAGGERGROUP" val="1"/>
</p:tagLst>
</file>

<file path=ppt/tags/tag9.xml><?xml version="1.0" encoding="utf-8"?>
<p:tagLst xmlns:a="http://schemas.openxmlformats.org/drawingml/2006/main" xmlns:r="http://schemas.openxmlformats.org/officeDocument/2006/relationships" xmlns:p="http://schemas.openxmlformats.org/presentationml/2006/main">
  <p:tag name="PPTAGGERGROUP" val="1"/>
</p:tagLst>
</file>

<file path=ppt/theme/theme1.xml><?xml version="1.0" encoding="utf-8"?>
<a:theme xmlns:a="http://schemas.openxmlformats.org/drawingml/2006/main" name="cvc">
  <a:themeElements>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v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lnDef>
  </a:objectDefaults>
  <a:extraClrSchemeLst>
    <a:extraClrScheme>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v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v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v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v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v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v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2699</TotalTime>
  <Words>4541</Words>
  <Application>Microsoft Office PowerPoint</Application>
  <PresentationFormat>Affichage à l'écran (4:3)</PresentationFormat>
  <Paragraphs>870</Paragraphs>
  <Slides>162</Slides>
  <Notes>7</Notes>
  <HiddenSlides>0</HiddenSlides>
  <MMClips>4</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162</vt:i4>
      </vt:variant>
    </vt:vector>
  </HeadingPairs>
  <TitlesOfParts>
    <vt:vector size="171" baseType="lpstr">
      <vt:lpstr>Arial Unicode MS</vt:lpstr>
      <vt:lpstr>Arial</vt:lpstr>
      <vt:lpstr>Arial Narrow</vt:lpstr>
      <vt:lpstr>Century Schoolbook</vt:lpstr>
      <vt:lpstr>Courier New</vt:lpstr>
      <vt:lpstr>Monotype Sorts</vt:lpstr>
      <vt:lpstr>Times New Roman</vt:lpstr>
      <vt:lpstr>Verdana</vt:lpstr>
      <vt:lpstr>cvc</vt:lpstr>
      <vt:lpstr>Présentation PowerPoint</vt:lpstr>
      <vt:lpstr>Python</vt:lpstr>
      <vt:lpstr>Guido</vt:lpstr>
      <vt:lpstr>Python</vt:lpstr>
      <vt:lpstr>Historique</vt:lpstr>
      <vt:lpstr>Python</vt:lpstr>
      <vt:lpstr>Python et les autres</vt:lpstr>
      <vt:lpstr>Exemple</vt:lpstr>
      <vt:lpstr>Présentation PowerPoint</vt:lpstr>
      <vt:lpstr>Installation</vt:lpstr>
      <vt:lpstr>CLI</vt:lpstr>
      <vt:lpstr>Scripts Python</vt:lpstr>
      <vt:lpstr>Intellisense</vt:lpstr>
      <vt:lpstr>PyLint</vt:lpstr>
      <vt:lpstr>Debug</vt:lpstr>
      <vt:lpstr>Snippet</vt:lpstr>
      <vt:lpstr>PIP</vt:lpstr>
      <vt:lpstr>Commentaires</vt:lpstr>
      <vt:lpstr>Les variables</vt:lpstr>
      <vt:lpstr>Les types</vt:lpstr>
      <vt:lpstr>Opération sur les chaînes</vt:lpstr>
      <vt:lpstr>Annotations de variables</vt:lpstr>
      <vt:lpstr>Conditions</vt:lpstr>
      <vt:lpstr>Blocs</vt:lpstr>
      <vt:lpstr>Blocs</vt:lpstr>
      <vt:lpstr>Grouping Indentation</vt:lpstr>
      <vt:lpstr>Opérateurs</vt:lpstr>
      <vt:lpstr>Boucle</vt:lpstr>
      <vt:lpstr>for</vt:lpstr>
      <vt:lpstr>range</vt:lpstr>
      <vt:lpstr>Fonctions</vt:lpstr>
      <vt:lpstr>Appel d’une fonction</vt:lpstr>
      <vt:lpstr>Remarques sur les fonctions</vt:lpstr>
      <vt:lpstr>Callback</vt:lpstr>
      <vt:lpstr>Fonctions lambda</vt:lpstr>
      <vt:lpstr>Exceptions</vt:lpstr>
      <vt:lpstr>Exemple</vt:lpstr>
      <vt:lpstr>Try catch</vt:lpstr>
      <vt:lpstr>Types d’exception</vt:lpstr>
      <vt:lpstr>Les listes</vt:lpstr>
      <vt:lpstr>Opérations de liste</vt:lpstr>
      <vt:lpstr>Exemples</vt:lpstr>
      <vt:lpstr>Filtre</vt:lpstr>
      <vt:lpstr>Map</vt:lpstr>
      <vt:lpstr>Les listes en intention</vt:lpstr>
      <vt:lpstr>Liste en intention et filtre</vt:lpstr>
      <vt:lpstr>Les types valeurs</vt:lpstr>
      <vt:lpstr>Les types références</vt:lpstr>
      <vt:lpstr>Tuples</vt:lpstr>
      <vt:lpstr>Opération sur les tuples</vt:lpstr>
      <vt:lpstr>Les dictionnaires</vt:lpstr>
      <vt:lpstr>Opérations de dictionnaire</vt:lpstr>
      <vt:lpstr>Qu'est-ce qu'un objet ?</vt:lpstr>
      <vt:lpstr>Qu'est-ce qu'une classe ?</vt:lpstr>
      <vt:lpstr>Exemple de classe</vt:lpstr>
      <vt:lpstr>Instanciation</vt:lpstr>
      <vt:lpstr>Constructeur paramétré</vt:lpstr>
      <vt:lpstr>Méthodes</vt:lpstr>
      <vt:lpstr>Exemple de propriété</vt:lpstr>
      <vt:lpstr>Attributs statiques</vt:lpstr>
      <vt:lpstr>Méthodes statiques</vt:lpstr>
      <vt:lpstr>Scripting</vt:lpstr>
      <vt:lpstr>OS</vt:lpstr>
      <vt:lpstr>Fichier</vt:lpstr>
      <vt:lpstr>Ouverture d’un fichier</vt:lpstr>
      <vt:lpstr>Boucler sur un fichier</vt:lpstr>
      <vt:lpstr>Ecriture</vt:lpstr>
      <vt:lpstr>Peur d’oublier le close()</vt:lpstr>
      <vt:lpstr>CSV</vt:lpstr>
      <vt:lpstr>CSV exemples</vt:lpstr>
      <vt:lpstr>Module json</vt:lpstr>
      <vt:lpstr>HTTP</vt:lpstr>
      <vt:lpstr>SGBD</vt:lpstr>
      <vt:lpstr>Présentation PowerPoint</vt:lpstr>
      <vt:lpstr>Module sqlite3</vt:lpstr>
      <vt:lpstr>Exécution d’une requête</vt:lpstr>
      <vt:lpstr>Récupération de toutes les données</vt:lpstr>
      <vt:lpstr>MySql</vt:lpstr>
      <vt:lpstr>PostgreSql</vt:lpstr>
      <vt:lpstr>Générateur</vt:lpstr>
      <vt:lpstr>Yield</vt:lpstr>
      <vt:lpstr>Présentation PowerPoint</vt:lpstr>
      <vt:lpstr>Coder c’est complexe</vt:lpstr>
      <vt:lpstr>Présentation PowerPoint</vt:lpstr>
      <vt:lpstr>Présentation PowerPoint</vt:lpstr>
      <vt:lpstr>Des fois ca marche</vt:lpstr>
      <vt:lpstr>Bien sûr si on a des spécifications précises</vt:lpstr>
      <vt:lpstr>Un client qui sait ce qu’il veut</vt:lpstr>
      <vt:lpstr>Des partenaires de confiance</vt:lpstr>
      <vt:lpstr>Une équipe solide</vt:lpstr>
      <vt:lpstr>Développement logiciel Agile</vt:lpstr>
      <vt:lpstr>Développements pilotés par les tests</vt:lpstr>
      <vt:lpstr>Pourquoi le TDD ?</vt:lpstr>
      <vt:lpstr>Y’a quoi comme test ?</vt:lpstr>
      <vt:lpstr>UnitTest</vt:lpstr>
      <vt:lpstr>Assert</vt:lpstr>
      <vt:lpstr>Logging</vt:lpstr>
      <vt:lpstr>Web</vt:lpstr>
      <vt:lpstr>Présentation PowerPoint</vt:lpstr>
      <vt:lpstr>Features</vt:lpstr>
      <vt:lpstr>Routes</vt:lpstr>
      <vt:lpstr>Présentation PowerPoint</vt:lpstr>
      <vt:lpstr>Python et les Maths</vt:lpstr>
      <vt:lpstr>Présentation PowerPoint</vt:lpstr>
      <vt:lpstr>Matrices</vt:lpstr>
      <vt:lpstr>Calcul Matriciel</vt:lpstr>
      <vt:lpstr>Présentation PowerPoint</vt:lpstr>
      <vt:lpstr>Matplotlib</vt:lpstr>
      <vt:lpstr>Axes</vt:lpstr>
      <vt:lpstr>Transformation de Fourier Exemple simple</vt:lpstr>
      <vt:lpstr>Jupyter</vt:lpstr>
      <vt:lpstr>CTypes</vt:lpstr>
      <vt:lpstr>Ctypes appel</vt:lpstr>
      <vt:lpstr>Types primitifs</vt:lpstr>
      <vt:lpstr>Présentation PowerPoint</vt:lpstr>
      <vt:lpstr>Wikipedia</vt:lpstr>
      <vt:lpstr>Data Science</vt:lpstr>
      <vt:lpstr>Data Science</vt:lpstr>
      <vt:lpstr>Présentation PowerPoint</vt:lpstr>
      <vt:lpstr>Les langages</vt:lpstr>
      <vt:lpstr>Data Scientist</vt:lpstr>
      <vt:lpstr>Difficultés</vt:lpstr>
      <vt:lpstr>L'intelligence artificielle</vt:lpstr>
      <vt:lpstr>Test de Turing</vt:lpstr>
      <vt:lpstr>Copier la nature ou non</vt:lpstr>
      <vt:lpstr>IA - ML - DL</vt:lpstr>
      <vt:lpstr>Machine Learning</vt:lpstr>
      <vt:lpstr>Apprentissage supervisé</vt:lpstr>
      <vt:lpstr>Exemple</vt:lpstr>
      <vt:lpstr>Régression linéaire</vt:lpstr>
      <vt:lpstr>Apprentissage</vt:lpstr>
      <vt:lpstr>Machine Learning vs Programmation</vt:lpstr>
      <vt:lpstr>Les frameworks</vt:lpstr>
      <vt:lpstr>Deep Learning</vt:lpstr>
      <vt:lpstr>Neurone</vt:lpstr>
      <vt:lpstr>Neurone</vt:lpstr>
      <vt:lpstr>Réseaux</vt:lpstr>
      <vt:lpstr>L'aspect black box</vt:lpstr>
      <vt:lpstr>Le Framework Historique</vt:lpstr>
      <vt:lpstr>Calcul Matriciel - GPU</vt:lpstr>
      <vt:lpstr>TensorFlow</vt:lpstr>
      <vt:lpstr>CPU, GPU, TPU</vt:lpstr>
      <vt:lpstr>Keras</vt:lpstr>
      <vt:lpstr>TensorFlow AlphaGo</vt:lpstr>
      <vt:lpstr>AlphaGo Zero</vt:lpstr>
      <vt:lpstr>AlphaZero</vt:lpstr>
      <vt:lpstr>Les DATA</vt:lpstr>
      <vt:lpstr>AlphaZero</vt:lpstr>
      <vt:lpstr>Mon premier Deep Network : VGG16</vt:lpstr>
      <vt:lpstr>Réseaux convolutifs</vt:lpstr>
      <vt:lpstr>CNN</vt:lpstr>
      <vt:lpstr>Deep Network</vt:lpstr>
      <vt:lpstr>ML vs DL</vt:lpstr>
      <vt:lpstr>Présentation PowerPoint</vt:lpstr>
      <vt:lpstr>Défauts du Deep Learning</vt:lpstr>
      <vt:lpstr>En avoir peur ?</vt:lpstr>
      <vt:lpstr>Considération sur les tailles</vt:lpstr>
      <vt:lpstr>Pur rappel</vt:lpstr>
      <vt:lpstr>BigData</vt:lpstr>
      <vt:lpstr>Hadoop</vt:lpstr>
      <vt:lpstr>Distributions</vt:lpstr>
      <vt:lpstr>Autres outils</vt:lpstr>
    </vt:vector>
  </TitlesOfParts>
  <Company>jkhjkjkh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dc:title>
  <dc:creator>jhkhkhkj</dc:creator>
  <cp:lastModifiedBy>Cyril Vincent</cp:lastModifiedBy>
  <cp:revision>201</cp:revision>
  <dcterms:created xsi:type="dcterms:W3CDTF">2000-04-10T19:33:12Z</dcterms:created>
  <dcterms:modified xsi:type="dcterms:W3CDTF">2019-08-28T12:49:49Z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0.1</vt:lpwstr>
  </property>
</Properties>
</file>